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8" r:id="rId12"/>
    <p:sldId id="267" r:id="rId1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61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391433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2103706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1923434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23246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2227710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370355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2069015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771672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2312753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48348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7D69FAD-749E-4A36-988F-6E06CB13F1B9}" type="datetimeFigureOut">
              <a:rPr lang="es-MX" smtClean="0"/>
              <a:t>18/03/2014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E9C3685-27CB-491B-92B9-A9C9ECEA3B1F}" type="slidenum">
              <a:rPr lang="es-MX" smtClean="0"/>
              <a:t>‹Nº›</a:t>
            </a:fld>
            <a:endParaRPr lang="es-MX"/>
          </a:p>
        </p:txBody>
      </p:sp>
    </p:spTree>
    <p:extLst>
      <p:ext uri="{BB962C8B-B14F-4D97-AF65-F5344CB8AC3E}">
        <p14:creationId xmlns:p14="http://schemas.microsoft.com/office/powerpoint/2010/main" val="629039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D69FAD-749E-4A36-988F-6E06CB13F1B9}" type="datetimeFigureOut">
              <a:rPr lang="es-MX" smtClean="0"/>
              <a:t>18/03/2014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C3685-27CB-491B-92B9-A9C9ECEA3B1F}" type="slidenum">
              <a:rPr lang="es-MX" smtClean="0"/>
              <a:t>‹Nº›</a:t>
            </a:fld>
            <a:endParaRPr lang="es-MX"/>
          </a:p>
        </p:txBody>
      </p:sp>
    </p:spTree>
    <p:extLst>
      <p:ext uri="{BB962C8B-B14F-4D97-AF65-F5344CB8AC3E}">
        <p14:creationId xmlns:p14="http://schemas.microsoft.com/office/powerpoint/2010/main" val="33861615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9.gif"/><Relationship Id="rId3" Type="http://schemas.openxmlformats.org/officeDocument/2006/relationships/image" Target="../media/image4.gif"/><Relationship Id="rId7" Type="http://schemas.openxmlformats.org/officeDocument/2006/relationships/image" Target="../media/image8.gif"/><Relationship Id="rId2" Type="http://schemas.openxmlformats.org/officeDocument/2006/relationships/image" Target="../media/image3.gif"/><Relationship Id="rId1" Type="http://schemas.openxmlformats.org/officeDocument/2006/relationships/slideLayout" Target="../slideLayouts/slideLayout3.xml"/><Relationship Id="rId6" Type="http://schemas.openxmlformats.org/officeDocument/2006/relationships/image" Target="../media/image7.gif"/><Relationship Id="rId5" Type="http://schemas.openxmlformats.org/officeDocument/2006/relationships/image" Target="../media/image6.gif"/><Relationship Id="rId4" Type="http://schemas.openxmlformats.org/officeDocument/2006/relationships/image" Target="../media/image5.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solidFill>
                  <a:prstClr val="black"/>
                </a:solidFill>
                <a:latin typeface="Arial" pitchFamily="34" charset="0"/>
                <a:cs typeface="Arial" pitchFamily="34" charset="0"/>
              </a:rPr>
              <a:t>UNIVERSIDAD AUTÓNOMA DEL ESTADO DE HIDALGO</a:t>
            </a:r>
          </a:p>
          <a:p>
            <a:pPr algn="ctr"/>
            <a:r>
              <a:rPr lang="es-MX" sz="2300" dirty="0" smtClean="0">
                <a:solidFill>
                  <a:prstClr val="black"/>
                </a:solidFill>
                <a:latin typeface="Arial" pitchFamily="34" charset="0"/>
                <a:cs typeface="Arial" pitchFamily="34" charset="0"/>
              </a:rPr>
              <a:t>ESCUELA SUPERIOR DE ZIMAPÁN</a:t>
            </a:r>
            <a:endParaRPr lang="es-MX" sz="2300" dirty="0">
              <a:solidFill>
                <a:prstClr val="black"/>
              </a:solidFill>
              <a:latin typeface="Arial" pitchFamily="34" charset="0"/>
              <a:cs typeface="Arial" pitchFamily="34" charset="0"/>
            </a:endParaRPr>
          </a:p>
        </p:txBody>
      </p:sp>
      <p:sp>
        <p:nvSpPr>
          <p:cNvPr id="7" name="6 CuadroTexto"/>
          <p:cNvSpPr txBox="1"/>
          <p:nvPr/>
        </p:nvSpPr>
        <p:spPr>
          <a:xfrm>
            <a:off x="1979712" y="2564904"/>
            <a:ext cx="5400600" cy="2754600"/>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Contaduría</a:t>
            </a: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MX" sz="2800" b="1" dirty="0" err="1" smtClean="0">
                <a:solidFill>
                  <a:prstClr val="black"/>
                </a:solidFill>
                <a:latin typeface="Arial" pitchFamily="34" charset="0"/>
                <a:cs typeface="Arial" pitchFamily="34" charset="0"/>
              </a:rPr>
              <a:t>Like</a:t>
            </a:r>
            <a:r>
              <a:rPr lang="es-MX" sz="2800" b="1" dirty="0" smtClean="0">
                <a:solidFill>
                  <a:prstClr val="black"/>
                </a:solidFill>
                <a:latin typeface="Arial" pitchFamily="34" charset="0"/>
                <a:cs typeface="Arial" pitchFamily="34" charset="0"/>
              </a:rPr>
              <a:t>, </a:t>
            </a:r>
            <a:r>
              <a:rPr lang="es-MX" sz="2800" b="1" dirty="0" err="1" smtClean="0">
                <a:solidFill>
                  <a:prstClr val="black"/>
                </a:solidFill>
                <a:latin typeface="Arial" pitchFamily="34" charset="0"/>
                <a:cs typeface="Arial" pitchFamily="34" charset="0"/>
              </a:rPr>
              <a:t>love</a:t>
            </a:r>
            <a:r>
              <a:rPr lang="es-MX" sz="2800" b="1" dirty="0" smtClean="0">
                <a:solidFill>
                  <a:prstClr val="black"/>
                </a:solidFill>
                <a:latin typeface="Arial" pitchFamily="34" charset="0"/>
                <a:cs typeface="Arial" pitchFamily="34" charset="0"/>
              </a:rPr>
              <a:t>, </a:t>
            </a:r>
            <a:r>
              <a:rPr lang="es-MX" sz="2800" b="1" dirty="0" err="1" smtClean="0">
                <a:solidFill>
                  <a:prstClr val="black"/>
                </a:solidFill>
                <a:latin typeface="Arial" pitchFamily="34" charset="0"/>
                <a:cs typeface="Arial" pitchFamily="34" charset="0"/>
              </a:rPr>
              <a:t>hate</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L.E.L.I. Paulina Trujillo Castillo</a:t>
            </a: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28471821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548680"/>
            <a:ext cx="7772400" cy="1362075"/>
          </a:xfrm>
        </p:spPr>
        <p:txBody>
          <a:bodyPr/>
          <a:lstStyle/>
          <a:p>
            <a:r>
              <a:rPr lang="es-MX" dirty="0" err="1" smtClean="0"/>
              <a:t>Tips</a:t>
            </a:r>
            <a:r>
              <a:rPr lang="es-MX" dirty="0" smtClean="0"/>
              <a:t>!</a:t>
            </a:r>
            <a:endParaRPr lang="es-MX" dirty="0"/>
          </a:p>
        </p:txBody>
      </p:sp>
      <p:sp>
        <p:nvSpPr>
          <p:cNvPr id="4" name="2 Marcador de contenido"/>
          <p:cNvSpPr>
            <a:spLocks noGrp="1"/>
          </p:cNvSpPr>
          <p:nvPr>
            <p:ph type="body" idx="1"/>
          </p:nvPr>
        </p:nvSpPr>
        <p:spPr>
          <a:xfrm>
            <a:off x="755576" y="1124744"/>
            <a:ext cx="7772400" cy="4115640"/>
          </a:xfrm>
        </p:spPr>
        <p:txBody>
          <a:bodyPr>
            <a:normAutofit/>
          </a:bodyPr>
          <a:lstStyle/>
          <a:p>
            <a:pPr marL="457200" indent="-457200" algn="just">
              <a:buFont typeface="Arial" pitchFamily="34" charset="0"/>
              <a:buChar char="•"/>
            </a:pPr>
            <a:r>
              <a:rPr lang="es-MX" sz="2800" dirty="0" err="1" smtClean="0">
                <a:solidFill>
                  <a:schemeClr val="tx1"/>
                </a:solidFill>
                <a:latin typeface="Arial" pitchFamily="34" charset="0"/>
                <a:cs typeface="Arial" pitchFamily="34" charset="0"/>
              </a:rPr>
              <a:t>We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don’t</a:t>
            </a:r>
            <a:r>
              <a:rPr lang="es-MX" sz="2800" dirty="0" smtClean="0">
                <a:solidFill>
                  <a:schemeClr val="tx1"/>
                </a:solidFill>
                <a:latin typeface="Arial" pitchFamily="34" charset="0"/>
                <a:cs typeface="Arial" pitchFamily="34" charset="0"/>
              </a:rPr>
              <a:t> use </a:t>
            </a:r>
            <a:r>
              <a:rPr lang="es-MX" sz="2800" i="1" dirty="0" err="1" smtClean="0">
                <a:solidFill>
                  <a:schemeClr val="tx1"/>
                </a:solidFill>
                <a:latin typeface="Arial" pitchFamily="34" charset="0"/>
                <a:cs typeface="Arial" pitchFamily="34" charset="0"/>
              </a:rPr>
              <a:t>the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to</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talk</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about</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things</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we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like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don’t</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like</a:t>
            </a:r>
            <a:r>
              <a:rPr lang="es-MX" sz="2800" dirty="0" smtClean="0">
                <a:solidFill>
                  <a:schemeClr val="tx1"/>
                </a:solidFill>
                <a:latin typeface="Arial" pitchFamily="34" charset="0"/>
                <a:cs typeface="Arial" pitchFamily="34" charset="0"/>
              </a:rPr>
              <a:t> in general. </a:t>
            </a:r>
            <a:r>
              <a:rPr lang="es-MX" sz="2800" dirty="0" err="1" smtClean="0">
                <a:solidFill>
                  <a:schemeClr val="tx1"/>
                </a:solidFill>
                <a:latin typeface="Arial" pitchFamily="34" charset="0"/>
                <a:cs typeface="Arial" pitchFamily="34" charset="0"/>
              </a:rPr>
              <a:t>For</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example</a:t>
            </a:r>
            <a:r>
              <a:rPr lang="es-MX" sz="2800" dirty="0" smtClean="0">
                <a:solidFill>
                  <a:schemeClr val="tx1"/>
                </a:solidFill>
                <a:latin typeface="Arial" pitchFamily="34" charset="0"/>
                <a:cs typeface="Arial" pitchFamily="34" charset="0"/>
              </a:rPr>
              <a:t>: </a:t>
            </a:r>
            <a:r>
              <a:rPr lang="es-MX" sz="2800" u="sng" dirty="0">
                <a:solidFill>
                  <a:schemeClr val="tx1"/>
                </a:solidFill>
                <a:latin typeface="Arial" pitchFamily="34" charset="0"/>
                <a:cs typeface="Arial" pitchFamily="34" charset="0"/>
              </a:rPr>
              <a:t>I</a:t>
            </a:r>
            <a:r>
              <a:rPr lang="es-MX" sz="2800" u="sng" dirty="0" smtClean="0">
                <a:solidFill>
                  <a:schemeClr val="tx1"/>
                </a:solidFill>
                <a:latin typeface="Arial" pitchFamily="34" charset="0"/>
                <a:cs typeface="Arial" pitchFamily="34" charset="0"/>
              </a:rPr>
              <a:t> </a:t>
            </a:r>
            <a:r>
              <a:rPr lang="es-MX" sz="2800" u="sng" dirty="0" err="1" smtClean="0">
                <a:solidFill>
                  <a:schemeClr val="tx1"/>
                </a:solidFill>
                <a:latin typeface="Arial" pitchFamily="34" charset="0"/>
                <a:cs typeface="Arial" pitchFamily="34" charset="0"/>
              </a:rPr>
              <a:t>love</a:t>
            </a:r>
            <a:r>
              <a:rPr lang="es-MX" sz="2800" u="sng" dirty="0" smtClean="0">
                <a:solidFill>
                  <a:schemeClr val="tx1"/>
                </a:solidFill>
                <a:latin typeface="Arial" pitchFamily="34" charset="0"/>
                <a:cs typeface="Arial" pitchFamily="34" charset="0"/>
              </a:rPr>
              <a:t> </a:t>
            </a:r>
            <a:r>
              <a:rPr lang="es-MX" sz="2800" u="sng" dirty="0" err="1" smtClean="0">
                <a:solidFill>
                  <a:schemeClr val="tx1"/>
                </a:solidFill>
                <a:latin typeface="Arial" pitchFamily="34" charset="0"/>
                <a:cs typeface="Arial" pitchFamily="34" charset="0"/>
              </a:rPr>
              <a:t>books</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books</a:t>
            </a:r>
            <a:r>
              <a:rPr lang="es-MX" sz="2800" dirty="0" smtClean="0">
                <a:solidFill>
                  <a:schemeClr val="tx1"/>
                </a:solidFill>
                <a:latin typeface="Arial" pitchFamily="34" charset="0"/>
                <a:cs typeface="Arial" pitchFamily="34" charset="0"/>
              </a:rPr>
              <a:t> in general). </a:t>
            </a:r>
            <a:r>
              <a:rPr lang="es-MX" sz="2800" u="sng" dirty="0" smtClean="0">
                <a:solidFill>
                  <a:schemeClr val="tx1"/>
                </a:solidFill>
                <a:latin typeface="Arial" pitchFamily="34" charset="0"/>
                <a:cs typeface="Arial" pitchFamily="34" charset="0"/>
              </a:rPr>
              <a:t>He </a:t>
            </a:r>
            <a:r>
              <a:rPr lang="es-MX" sz="2800" u="sng" dirty="0" err="1" smtClean="0">
                <a:solidFill>
                  <a:schemeClr val="tx1"/>
                </a:solidFill>
                <a:latin typeface="Arial" pitchFamily="34" charset="0"/>
                <a:cs typeface="Arial" pitchFamily="34" charset="0"/>
              </a:rPr>
              <a:t>doesn’t</a:t>
            </a:r>
            <a:r>
              <a:rPr lang="es-MX" sz="2800" u="sng" dirty="0" smtClean="0">
                <a:solidFill>
                  <a:schemeClr val="tx1"/>
                </a:solidFill>
                <a:latin typeface="Arial" pitchFamily="34" charset="0"/>
                <a:cs typeface="Arial" pitchFamily="34" charset="0"/>
              </a:rPr>
              <a:t> </a:t>
            </a:r>
            <a:r>
              <a:rPr lang="es-MX" sz="2800" u="sng" dirty="0" err="1" smtClean="0">
                <a:solidFill>
                  <a:schemeClr val="tx1"/>
                </a:solidFill>
                <a:latin typeface="Arial" pitchFamily="34" charset="0"/>
                <a:cs typeface="Arial" pitchFamily="34" charset="0"/>
              </a:rPr>
              <a:t>like</a:t>
            </a:r>
            <a:r>
              <a:rPr lang="es-MX" sz="2800" u="sng" dirty="0" smtClean="0">
                <a:solidFill>
                  <a:schemeClr val="tx1"/>
                </a:solidFill>
                <a:latin typeface="Arial" pitchFamily="34" charset="0"/>
                <a:cs typeface="Arial" pitchFamily="34" charset="0"/>
              </a:rPr>
              <a:t> </a:t>
            </a:r>
            <a:r>
              <a:rPr lang="es-MX" sz="2800" u="sng" dirty="0" err="1" smtClean="0">
                <a:solidFill>
                  <a:schemeClr val="tx1"/>
                </a:solidFill>
                <a:latin typeface="Arial" pitchFamily="34" charset="0"/>
                <a:cs typeface="Arial" pitchFamily="34" charset="0"/>
              </a:rPr>
              <a:t>cats</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cats</a:t>
            </a:r>
            <a:r>
              <a:rPr lang="es-MX" sz="2800" dirty="0" smtClean="0">
                <a:solidFill>
                  <a:schemeClr val="tx1"/>
                </a:solidFill>
                <a:latin typeface="Arial" pitchFamily="34" charset="0"/>
                <a:cs typeface="Arial" pitchFamily="34" charset="0"/>
              </a:rPr>
              <a:t> in general).</a:t>
            </a:r>
          </a:p>
          <a:p>
            <a:pPr marL="457200" indent="-457200" algn="just">
              <a:buFont typeface="Arial" pitchFamily="34" charset="0"/>
              <a:buChar char="•"/>
            </a:pPr>
            <a:r>
              <a:rPr lang="es-MX" sz="2800" dirty="0" err="1" smtClean="0">
                <a:solidFill>
                  <a:schemeClr val="tx1"/>
                </a:solidFill>
                <a:latin typeface="Arial" pitchFamily="34" charset="0"/>
                <a:cs typeface="Arial" pitchFamily="34" charset="0"/>
              </a:rPr>
              <a:t>We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often</a:t>
            </a:r>
            <a:r>
              <a:rPr lang="es-MX" sz="2800" dirty="0" smtClean="0">
                <a:solidFill>
                  <a:schemeClr val="tx1"/>
                </a:solidFill>
                <a:latin typeface="Arial" pitchFamily="34" charset="0"/>
                <a:cs typeface="Arial" pitchFamily="34" charset="0"/>
              </a:rPr>
              <a:t> use </a:t>
            </a:r>
            <a:r>
              <a:rPr lang="es-MX" sz="2800" i="1" dirty="0" err="1" smtClean="0">
                <a:solidFill>
                  <a:schemeClr val="tx1"/>
                </a:solidFill>
                <a:latin typeface="Arial" pitchFamily="34" charset="0"/>
                <a:cs typeface="Arial" pitchFamily="34" charset="0"/>
              </a:rPr>
              <a:t>very</a:t>
            </a:r>
            <a:r>
              <a:rPr lang="es-MX" sz="2800" i="1" dirty="0" smtClean="0">
                <a:solidFill>
                  <a:schemeClr val="tx1"/>
                </a:solidFill>
                <a:latin typeface="Arial" pitchFamily="34" charset="0"/>
                <a:cs typeface="Arial" pitchFamily="34" charset="0"/>
              </a:rPr>
              <a:t> </a:t>
            </a:r>
            <a:r>
              <a:rPr lang="es-MX" sz="2800" i="1" dirty="0" err="1" smtClean="0">
                <a:solidFill>
                  <a:schemeClr val="tx1"/>
                </a:solidFill>
                <a:latin typeface="Arial" pitchFamily="34" charset="0"/>
                <a:cs typeface="Arial" pitchFamily="34" charset="0"/>
              </a:rPr>
              <a:t>much</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with</a:t>
            </a:r>
            <a:r>
              <a:rPr lang="es-MX" sz="2800" dirty="0" smtClean="0">
                <a:solidFill>
                  <a:schemeClr val="tx1"/>
                </a:solidFill>
                <a:latin typeface="Arial" pitchFamily="34" charset="0"/>
                <a:cs typeface="Arial" pitchFamily="34" charset="0"/>
              </a:rPr>
              <a:t> </a:t>
            </a:r>
            <a:r>
              <a:rPr lang="es-MX" sz="2800" i="1" dirty="0" err="1" smtClean="0">
                <a:solidFill>
                  <a:schemeClr val="tx1"/>
                </a:solidFill>
                <a:latin typeface="Arial" pitchFamily="34" charset="0"/>
                <a:cs typeface="Arial" pitchFamily="34" charset="0"/>
              </a:rPr>
              <a:t>like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We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put</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it</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after</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the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noun</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or</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the</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verb</a:t>
            </a:r>
            <a:r>
              <a:rPr lang="es-MX" sz="2800" dirty="0" smtClean="0">
                <a:solidFill>
                  <a:schemeClr val="tx1"/>
                </a:solidFill>
                <a:latin typeface="Arial" pitchFamily="34" charset="0"/>
                <a:cs typeface="Arial" pitchFamily="34" charset="0"/>
              </a:rPr>
              <a:t> + </a:t>
            </a:r>
            <a:r>
              <a:rPr lang="es-MX" sz="2800" i="1" dirty="0" err="1" smtClean="0">
                <a:solidFill>
                  <a:schemeClr val="tx1"/>
                </a:solidFill>
                <a:latin typeface="Arial" pitchFamily="34" charset="0"/>
                <a:cs typeface="Arial" pitchFamily="34" charset="0"/>
              </a:rPr>
              <a:t>ing</a:t>
            </a:r>
            <a:r>
              <a:rPr lang="es-MX" sz="2800" dirty="0" err="1" smtClean="0">
                <a:solidFill>
                  <a:schemeClr val="tx1"/>
                </a:solidFill>
                <a:latin typeface="Arial" pitchFamily="34" charset="0"/>
                <a:cs typeface="Arial" pitchFamily="34" charset="0"/>
              </a:rPr>
              <a:t>.</a:t>
            </a:r>
            <a:r>
              <a:rPr lang="es-MX" sz="2800" dirty="0" smtClean="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Example</a:t>
            </a:r>
            <a:r>
              <a:rPr lang="es-MX" sz="2800" dirty="0" smtClean="0">
                <a:solidFill>
                  <a:schemeClr val="tx1"/>
                </a:solidFill>
                <a:latin typeface="Arial" pitchFamily="34" charset="0"/>
                <a:cs typeface="Arial" pitchFamily="34" charset="0"/>
              </a:rPr>
              <a:t>: </a:t>
            </a:r>
            <a:r>
              <a:rPr lang="es-MX" sz="2800" u="sng" dirty="0" smtClean="0">
                <a:solidFill>
                  <a:schemeClr val="tx1"/>
                </a:solidFill>
                <a:latin typeface="Arial" pitchFamily="34" charset="0"/>
                <a:cs typeface="Arial" pitchFamily="34" charset="0"/>
              </a:rPr>
              <a:t>I </a:t>
            </a:r>
            <a:r>
              <a:rPr lang="es-MX" sz="2800" u="sng" dirty="0" err="1" smtClean="0">
                <a:solidFill>
                  <a:schemeClr val="tx1"/>
                </a:solidFill>
                <a:latin typeface="Arial" pitchFamily="34" charset="0"/>
                <a:cs typeface="Arial" pitchFamily="34" charset="0"/>
              </a:rPr>
              <a:t>like</a:t>
            </a:r>
            <a:r>
              <a:rPr lang="es-MX" sz="2800" u="sng" dirty="0" smtClean="0">
                <a:solidFill>
                  <a:schemeClr val="tx1"/>
                </a:solidFill>
                <a:latin typeface="Arial" pitchFamily="34" charset="0"/>
                <a:cs typeface="Arial" pitchFamily="34" charset="0"/>
              </a:rPr>
              <a:t> </a:t>
            </a:r>
            <a:r>
              <a:rPr lang="es-MX" sz="2800" u="sng" dirty="0" err="1" smtClean="0">
                <a:solidFill>
                  <a:schemeClr val="tx1"/>
                </a:solidFill>
                <a:latin typeface="Arial" pitchFamily="34" charset="0"/>
                <a:cs typeface="Arial" pitchFamily="34" charset="0"/>
              </a:rPr>
              <a:t>reading</a:t>
            </a:r>
            <a:r>
              <a:rPr lang="es-MX" sz="2800" u="sng" dirty="0" smtClean="0">
                <a:solidFill>
                  <a:schemeClr val="tx1"/>
                </a:solidFill>
                <a:latin typeface="Arial" pitchFamily="34" charset="0"/>
                <a:cs typeface="Arial" pitchFamily="34" charset="0"/>
              </a:rPr>
              <a:t> </a:t>
            </a:r>
            <a:r>
              <a:rPr lang="es-MX" sz="2800" u="sng" dirty="0" err="1" smtClean="0">
                <a:solidFill>
                  <a:schemeClr val="tx1"/>
                </a:solidFill>
                <a:latin typeface="Arial" pitchFamily="34" charset="0"/>
                <a:cs typeface="Arial" pitchFamily="34" charset="0"/>
              </a:rPr>
              <a:t>very</a:t>
            </a:r>
            <a:r>
              <a:rPr lang="es-MX" sz="2800" u="sng" dirty="0" smtClean="0">
                <a:solidFill>
                  <a:schemeClr val="tx1"/>
                </a:solidFill>
                <a:latin typeface="Arial" pitchFamily="34" charset="0"/>
                <a:cs typeface="Arial" pitchFamily="34" charset="0"/>
              </a:rPr>
              <a:t> </a:t>
            </a:r>
            <a:r>
              <a:rPr lang="es-MX" sz="2800" u="sng" dirty="0" err="1" smtClean="0">
                <a:solidFill>
                  <a:schemeClr val="tx1"/>
                </a:solidFill>
                <a:latin typeface="Arial" pitchFamily="34" charset="0"/>
                <a:cs typeface="Arial" pitchFamily="34" charset="0"/>
              </a:rPr>
              <a:t>much</a:t>
            </a:r>
            <a:r>
              <a:rPr lang="es-MX" sz="2800" dirty="0">
                <a:solidFill>
                  <a:schemeClr val="tx1"/>
                </a:solidFill>
                <a:latin typeface="Arial" pitchFamily="34" charset="0"/>
                <a:cs typeface="Arial" pitchFamily="34" charset="0"/>
              </a:rPr>
              <a:t> </a:t>
            </a:r>
            <a:r>
              <a:rPr lang="es-MX" sz="2800" dirty="0" err="1" smtClean="0">
                <a:solidFill>
                  <a:schemeClr val="tx1"/>
                </a:solidFill>
                <a:latin typeface="Arial" pitchFamily="34" charset="0"/>
                <a:cs typeface="Arial" pitchFamily="34" charset="0"/>
              </a:rPr>
              <a:t>not</a:t>
            </a:r>
            <a:r>
              <a:rPr lang="es-MX" sz="2800" dirty="0" smtClean="0">
                <a:solidFill>
                  <a:schemeClr val="tx1"/>
                </a:solidFill>
                <a:latin typeface="Arial" pitchFamily="34" charset="0"/>
                <a:cs typeface="Arial" pitchFamily="34" charset="0"/>
              </a:rPr>
              <a:t> </a:t>
            </a:r>
            <a:r>
              <a:rPr lang="es-MX" sz="2800" strike="sngStrike" dirty="0" smtClean="0">
                <a:solidFill>
                  <a:schemeClr val="tx1"/>
                </a:solidFill>
                <a:latin typeface="Arial" pitchFamily="34" charset="0"/>
                <a:cs typeface="Arial" pitchFamily="34" charset="0"/>
              </a:rPr>
              <a:t>I </a:t>
            </a:r>
            <a:r>
              <a:rPr lang="es-MX" sz="2800" strike="sngStrike" dirty="0" err="1" smtClean="0">
                <a:solidFill>
                  <a:schemeClr val="tx1"/>
                </a:solidFill>
                <a:latin typeface="Arial" pitchFamily="34" charset="0"/>
                <a:cs typeface="Arial" pitchFamily="34" charset="0"/>
              </a:rPr>
              <a:t>like</a:t>
            </a:r>
            <a:r>
              <a:rPr lang="es-MX" sz="2800" strike="sngStrike" dirty="0" smtClean="0">
                <a:solidFill>
                  <a:schemeClr val="tx1"/>
                </a:solidFill>
                <a:latin typeface="Arial" pitchFamily="34" charset="0"/>
                <a:cs typeface="Arial" pitchFamily="34" charset="0"/>
              </a:rPr>
              <a:t> </a:t>
            </a:r>
            <a:r>
              <a:rPr lang="es-MX" sz="2800" strike="sngStrike" dirty="0" err="1" smtClean="0">
                <a:solidFill>
                  <a:schemeClr val="tx1"/>
                </a:solidFill>
                <a:latin typeface="Arial" pitchFamily="34" charset="0"/>
                <a:cs typeface="Arial" pitchFamily="34" charset="0"/>
              </a:rPr>
              <a:t>very</a:t>
            </a:r>
            <a:r>
              <a:rPr lang="es-MX" sz="2800" strike="sngStrike" dirty="0" smtClean="0">
                <a:solidFill>
                  <a:schemeClr val="tx1"/>
                </a:solidFill>
                <a:latin typeface="Arial" pitchFamily="34" charset="0"/>
                <a:cs typeface="Arial" pitchFamily="34" charset="0"/>
              </a:rPr>
              <a:t> </a:t>
            </a:r>
            <a:r>
              <a:rPr lang="es-MX" sz="2800" strike="sngStrike" dirty="0" err="1" smtClean="0">
                <a:solidFill>
                  <a:schemeClr val="tx1"/>
                </a:solidFill>
                <a:latin typeface="Arial" pitchFamily="34" charset="0"/>
                <a:cs typeface="Arial" pitchFamily="34" charset="0"/>
              </a:rPr>
              <a:t>much</a:t>
            </a:r>
            <a:r>
              <a:rPr lang="es-MX" sz="2800" strike="sngStrike" dirty="0" smtClean="0">
                <a:solidFill>
                  <a:schemeClr val="tx1"/>
                </a:solidFill>
                <a:latin typeface="Arial" pitchFamily="34" charset="0"/>
                <a:cs typeface="Arial" pitchFamily="34" charset="0"/>
              </a:rPr>
              <a:t> </a:t>
            </a:r>
            <a:r>
              <a:rPr lang="es-MX" sz="2800" strike="sngStrike" dirty="0" err="1" smtClean="0">
                <a:solidFill>
                  <a:schemeClr val="tx1"/>
                </a:solidFill>
                <a:latin typeface="Arial" pitchFamily="34" charset="0"/>
                <a:cs typeface="Arial" pitchFamily="34" charset="0"/>
              </a:rPr>
              <a:t>reading</a:t>
            </a:r>
            <a:r>
              <a:rPr lang="es-MX" sz="2800" strike="sngStrike" dirty="0" smtClean="0">
                <a:solidFill>
                  <a:schemeClr val="tx1"/>
                </a:solidFill>
                <a:latin typeface="Arial" pitchFamily="34" charset="0"/>
                <a:cs typeface="Arial" pitchFamily="34" charset="0"/>
              </a:rPr>
              <a:t>.</a:t>
            </a:r>
            <a:endParaRPr lang="es-MX" sz="2800" i="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139357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880840" y="908720"/>
            <a:ext cx="7272808" cy="2677656"/>
          </a:xfrm>
          <a:prstGeom prst="rect">
            <a:avLst/>
          </a:prstGeom>
          <a:noFill/>
        </p:spPr>
        <p:txBody>
          <a:bodyPr wrap="square" rtlCol="0">
            <a:spAutoFit/>
          </a:bodyPr>
          <a:lstStyle/>
          <a:p>
            <a:pPr algn="just"/>
            <a:r>
              <a:rPr lang="es-MX" sz="2800" dirty="0" err="1" smtClean="0">
                <a:latin typeface="Arial" pitchFamily="34" charset="0"/>
                <a:cs typeface="Arial" pitchFamily="34" charset="0"/>
              </a:rPr>
              <a:t>To</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conclude</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we</a:t>
            </a:r>
            <a:r>
              <a:rPr lang="es-MX" sz="2800" dirty="0" smtClean="0">
                <a:latin typeface="Arial" pitchFamily="34" charset="0"/>
                <a:cs typeface="Arial" pitchFamily="34" charset="0"/>
              </a:rPr>
              <a:t> can </a:t>
            </a:r>
            <a:r>
              <a:rPr lang="es-MX" sz="2800" dirty="0" err="1" smtClean="0">
                <a:latin typeface="Arial" pitchFamily="34" charset="0"/>
                <a:cs typeface="Arial" pitchFamily="34" charset="0"/>
              </a:rPr>
              <a:t>say</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that</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the</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words</a:t>
            </a:r>
            <a:r>
              <a:rPr lang="es-MX" sz="2800" dirty="0" smtClean="0">
                <a:latin typeface="Arial" pitchFamily="34" charset="0"/>
                <a:cs typeface="Arial" pitchFamily="34" charset="0"/>
              </a:rPr>
              <a:t> </a:t>
            </a:r>
            <a:r>
              <a:rPr lang="es-MX" sz="2800" i="1" dirty="0" err="1" smtClean="0">
                <a:latin typeface="Arial" pitchFamily="34" charset="0"/>
                <a:cs typeface="Arial" pitchFamily="34" charset="0"/>
              </a:rPr>
              <a:t>like</a:t>
            </a:r>
            <a:r>
              <a:rPr lang="es-MX" sz="2800" i="1" dirty="0" smtClean="0">
                <a:latin typeface="Arial" pitchFamily="34" charset="0"/>
                <a:cs typeface="Arial" pitchFamily="34" charset="0"/>
              </a:rPr>
              <a:t>, </a:t>
            </a:r>
            <a:r>
              <a:rPr lang="es-MX" sz="2800" i="1" dirty="0" err="1" smtClean="0">
                <a:latin typeface="Arial" pitchFamily="34" charset="0"/>
                <a:cs typeface="Arial" pitchFamily="34" charset="0"/>
              </a:rPr>
              <a:t>love</a:t>
            </a:r>
            <a:r>
              <a:rPr lang="es-MX" sz="2800" i="1" dirty="0" smtClean="0">
                <a:latin typeface="Arial" pitchFamily="34" charset="0"/>
                <a:cs typeface="Arial" pitchFamily="34" charset="0"/>
              </a:rPr>
              <a:t> </a:t>
            </a:r>
            <a:r>
              <a:rPr lang="es-MX" sz="2800" dirty="0" smtClean="0">
                <a:latin typeface="Arial" pitchFamily="34" charset="0"/>
                <a:cs typeface="Arial" pitchFamily="34" charset="0"/>
              </a:rPr>
              <a:t>and</a:t>
            </a:r>
            <a:r>
              <a:rPr lang="es-MX" sz="2800" i="1" dirty="0" smtClean="0">
                <a:latin typeface="Arial" pitchFamily="34" charset="0"/>
                <a:cs typeface="Arial" pitchFamily="34" charset="0"/>
              </a:rPr>
              <a:t> </a:t>
            </a:r>
            <a:r>
              <a:rPr lang="es-MX" sz="2800" i="1" dirty="0" err="1" smtClean="0">
                <a:latin typeface="Arial" pitchFamily="34" charset="0"/>
                <a:cs typeface="Arial" pitchFamily="34" charset="0"/>
              </a:rPr>
              <a:t>hate</a:t>
            </a:r>
            <a:r>
              <a:rPr lang="es-MX" sz="2800" dirty="0" smtClean="0">
                <a:latin typeface="Arial" pitchFamily="34" charset="0"/>
                <a:cs typeface="Arial" pitchFamily="34" charset="0"/>
              </a:rPr>
              <a:t> are </a:t>
            </a:r>
            <a:r>
              <a:rPr lang="es-MX" sz="2800" dirty="0" err="1" smtClean="0">
                <a:latin typeface="Arial" pitchFamily="34" charset="0"/>
                <a:cs typeface="Arial" pitchFamily="34" charset="0"/>
              </a:rPr>
              <a:t>commonly</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used</a:t>
            </a:r>
            <a:r>
              <a:rPr lang="es-MX" sz="2800" dirty="0" smtClean="0">
                <a:latin typeface="Arial" pitchFamily="34" charset="0"/>
                <a:cs typeface="Arial" pitchFamily="34" charset="0"/>
              </a:rPr>
              <a:t> in English </a:t>
            </a:r>
            <a:r>
              <a:rPr lang="es-MX" sz="2800" dirty="0" err="1" smtClean="0">
                <a:latin typeface="Arial" pitchFamily="34" charset="0"/>
                <a:cs typeface="Arial" pitchFamily="34" charset="0"/>
              </a:rPr>
              <a:t>language</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to</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express</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our</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likes</a:t>
            </a:r>
            <a:r>
              <a:rPr lang="es-MX" sz="2800" dirty="0" smtClean="0">
                <a:latin typeface="Arial" pitchFamily="34" charset="0"/>
                <a:cs typeface="Arial" pitchFamily="34" charset="0"/>
              </a:rPr>
              <a:t> and </a:t>
            </a:r>
            <a:r>
              <a:rPr lang="es-MX" sz="2800" dirty="0" err="1" smtClean="0">
                <a:latin typeface="Arial" pitchFamily="34" charset="0"/>
                <a:cs typeface="Arial" pitchFamily="34" charset="0"/>
              </a:rPr>
              <a:t>dislikes</a:t>
            </a:r>
            <a:r>
              <a:rPr lang="es-MX" sz="2800" dirty="0" smtClean="0">
                <a:latin typeface="Arial" pitchFamily="34" charset="0"/>
                <a:cs typeface="Arial" pitchFamily="34" charset="0"/>
              </a:rPr>
              <a:t>, and </a:t>
            </a:r>
            <a:r>
              <a:rPr lang="es-MX" sz="2800" dirty="0" err="1" smtClean="0">
                <a:latin typeface="Arial" pitchFamily="34" charset="0"/>
                <a:cs typeface="Arial" pitchFamily="34" charset="0"/>
              </a:rPr>
              <a:t>by</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adding</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other</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words</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such</a:t>
            </a:r>
            <a:r>
              <a:rPr lang="es-MX" sz="2800" dirty="0" smtClean="0">
                <a:latin typeface="Arial" pitchFamily="34" charset="0"/>
                <a:cs typeface="Arial" pitchFamily="34" charset="0"/>
              </a:rPr>
              <a:t> as </a:t>
            </a:r>
            <a:r>
              <a:rPr lang="es-MX" sz="2800" i="1" dirty="0" err="1" smtClean="0">
                <a:latin typeface="Arial" pitchFamily="34" charset="0"/>
                <a:cs typeface="Arial" pitchFamily="34" charset="0"/>
              </a:rPr>
              <a:t>really</a:t>
            </a:r>
            <a:r>
              <a:rPr lang="es-MX" sz="2800" i="1" dirty="0" smtClean="0">
                <a:latin typeface="Arial" pitchFamily="34" charset="0"/>
                <a:cs typeface="Arial" pitchFamily="34" charset="0"/>
              </a:rPr>
              <a:t>, quite </a:t>
            </a:r>
            <a:r>
              <a:rPr lang="es-MX" sz="2800" dirty="0" smtClean="0">
                <a:latin typeface="Arial" pitchFamily="34" charset="0"/>
                <a:cs typeface="Arial" pitchFamily="34" charset="0"/>
              </a:rPr>
              <a:t>and</a:t>
            </a:r>
            <a:r>
              <a:rPr lang="es-MX" sz="2800" i="1" dirty="0" smtClean="0">
                <a:latin typeface="Arial" pitchFamily="34" charset="0"/>
                <a:cs typeface="Arial" pitchFamily="34" charset="0"/>
              </a:rPr>
              <a:t> </a:t>
            </a:r>
            <a:r>
              <a:rPr lang="es-MX" sz="2800" i="1" dirty="0" err="1" smtClean="0">
                <a:latin typeface="Arial" pitchFamily="34" charset="0"/>
                <a:cs typeface="Arial" pitchFamily="34" charset="0"/>
              </a:rPr>
              <a:t>don’t</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we</a:t>
            </a:r>
            <a:r>
              <a:rPr lang="es-MX" sz="2800" dirty="0" smtClean="0">
                <a:latin typeface="Arial" pitchFamily="34" charset="0"/>
                <a:cs typeface="Arial" pitchFamily="34" charset="0"/>
              </a:rPr>
              <a:t> can </a:t>
            </a:r>
            <a:r>
              <a:rPr lang="es-MX" sz="2800" dirty="0" err="1" smtClean="0">
                <a:latin typeface="Arial" pitchFamily="34" charset="0"/>
                <a:cs typeface="Arial" pitchFamily="34" charset="0"/>
              </a:rPr>
              <a:t>express</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these</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likes</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by</a:t>
            </a:r>
            <a:r>
              <a:rPr lang="es-MX" sz="2800" dirty="0" smtClean="0">
                <a:latin typeface="Arial" pitchFamily="34" charset="0"/>
                <a:cs typeface="Arial" pitchFamily="34" charset="0"/>
              </a:rPr>
              <a:t> «</a:t>
            </a:r>
            <a:r>
              <a:rPr lang="es-MX" sz="2800" dirty="0" err="1" smtClean="0">
                <a:latin typeface="Arial" pitchFamily="34" charset="0"/>
                <a:cs typeface="Arial" pitchFamily="34" charset="0"/>
              </a:rPr>
              <a:t>levels</a:t>
            </a:r>
            <a:r>
              <a:rPr lang="es-MX" sz="2800" dirty="0" smtClean="0">
                <a:latin typeface="Arial" pitchFamily="34" charset="0"/>
                <a:cs typeface="Arial" pitchFamily="34" charset="0"/>
              </a:rPr>
              <a:t>».</a:t>
            </a:r>
            <a:endParaRPr lang="es-MX" sz="2800" dirty="0">
              <a:latin typeface="Arial" pitchFamily="34" charset="0"/>
              <a:cs typeface="Arial" pitchFamily="34" charset="0"/>
            </a:endParaRPr>
          </a:p>
        </p:txBody>
      </p:sp>
    </p:spTree>
    <p:extLst>
      <p:ext uri="{BB962C8B-B14F-4D97-AF65-F5344CB8AC3E}">
        <p14:creationId xmlns:p14="http://schemas.microsoft.com/office/powerpoint/2010/main" val="2506036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22313" y="0"/>
            <a:ext cx="7772400" cy="6669361"/>
          </a:xfrm>
        </p:spPr>
        <p:txBody>
          <a:bodyPr>
            <a:noAutofit/>
          </a:bodyPr>
          <a:lstStyle/>
          <a:p>
            <a:pPr algn="just"/>
            <a:r>
              <a:rPr lang="es-MX" b="1" dirty="0" smtClean="0">
                <a:solidFill>
                  <a:schemeClr val="tx1"/>
                </a:solidFill>
                <a:latin typeface="Arial" pitchFamily="34" charset="0"/>
                <a:cs typeface="Arial" pitchFamily="34" charset="0"/>
              </a:rPr>
              <a:t>Referencias bibliográficas:</a:t>
            </a:r>
          </a:p>
          <a:p>
            <a:pPr marL="342900" indent="-342900" algn="just">
              <a:buFont typeface="Arial" pitchFamily="34" charset="0"/>
              <a:buChar char="•"/>
            </a:pPr>
            <a:endParaRPr lang="es-MX" b="1" dirty="0" smtClean="0">
              <a:solidFill>
                <a:schemeClr val="tx1"/>
              </a:solidFill>
              <a:latin typeface="Arial" pitchFamily="34" charset="0"/>
              <a:cs typeface="Arial" pitchFamily="34" charset="0"/>
            </a:endParaRPr>
          </a:p>
          <a:p>
            <a:pPr marL="342900" indent="-342900" algn="just">
              <a:buFont typeface="Arial" pitchFamily="34" charset="0"/>
              <a:buChar char="•"/>
            </a:pPr>
            <a:r>
              <a:rPr lang="es-MX" dirty="0" err="1" smtClean="0">
                <a:solidFill>
                  <a:schemeClr val="tx1"/>
                </a:solidFill>
                <a:latin typeface="Arial" pitchFamily="34" charset="0"/>
                <a:cs typeface="Arial" pitchFamily="34" charset="0"/>
              </a:rPr>
              <a:t>Redston</a:t>
            </a:r>
            <a:r>
              <a:rPr lang="es-MX" dirty="0" smtClean="0">
                <a:solidFill>
                  <a:schemeClr val="tx1"/>
                </a:solidFill>
                <a:latin typeface="Arial" pitchFamily="34" charset="0"/>
                <a:cs typeface="Arial" pitchFamily="34" charset="0"/>
              </a:rPr>
              <a:t>, C. </a:t>
            </a:r>
            <a:r>
              <a:rPr lang="es-MX" dirty="0" err="1" smtClean="0">
                <a:solidFill>
                  <a:schemeClr val="tx1"/>
                </a:solidFill>
                <a:latin typeface="Arial" pitchFamily="34" charset="0"/>
                <a:cs typeface="Arial" pitchFamily="34" charset="0"/>
              </a:rPr>
              <a:t>Cunningham</a:t>
            </a:r>
            <a:r>
              <a:rPr lang="es-MX" dirty="0" smtClean="0">
                <a:solidFill>
                  <a:schemeClr val="tx1"/>
                </a:solidFill>
                <a:latin typeface="Arial" pitchFamily="34" charset="0"/>
                <a:cs typeface="Arial" pitchFamily="34" charset="0"/>
              </a:rPr>
              <a:t>, G. (2005). Face2Face </a:t>
            </a:r>
            <a:r>
              <a:rPr lang="es-MX" dirty="0" err="1" smtClean="0">
                <a:solidFill>
                  <a:schemeClr val="tx1"/>
                </a:solidFill>
                <a:latin typeface="Arial" pitchFamily="34" charset="0"/>
                <a:cs typeface="Arial" pitchFamily="34" charset="0"/>
              </a:rPr>
              <a:t>ElementaryTeacher’s</a:t>
            </a:r>
            <a:r>
              <a:rPr lang="es-MX" dirty="0" smtClean="0">
                <a:solidFill>
                  <a:schemeClr val="tx1"/>
                </a:solidFill>
                <a:latin typeface="Arial" pitchFamily="34" charset="0"/>
                <a:cs typeface="Arial" pitchFamily="34" charset="0"/>
              </a:rPr>
              <a:t> Book. Cambridge, London. Cambridge </a:t>
            </a:r>
            <a:r>
              <a:rPr lang="es-MX" dirty="0" err="1" smtClean="0">
                <a:solidFill>
                  <a:schemeClr val="tx1"/>
                </a:solidFill>
                <a:latin typeface="Arial" pitchFamily="34" charset="0"/>
                <a:cs typeface="Arial" pitchFamily="34" charset="0"/>
              </a:rPr>
              <a:t>University</a:t>
            </a:r>
            <a:r>
              <a:rPr lang="es-MX" dirty="0" smtClean="0">
                <a:solidFill>
                  <a:schemeClr val="tx1"/>
                </a:solidFill>
                <a:latin typeface="Arial" pitchFamily="34" charset="0"/>
                <a:cs typeface="Arial" pitchFamily="34" charset="0"/>
              </a:rPr>
              <a:t> </a:t>
            </a:r>
            <a:r>
              <a:rPr lang="es-MX" dirty="0" err="1" smtClean="0">
                <a:solidFill>
                  <a:schemeClr val="tx1"/>
                </a:solidFill>
                <a:latin typeface="Arial" pitchFamily="34" charset="0"/>
                <a:cs typeface="Arial" pitchFamily="34" charset="0"/>
              </a:rPr>
              <a:t>Press</a:t>
            </a:r>
            <a:r>
              <a:rPr lang="es-MX" dirty="0" smtClean="0">
                <a:solidFill>
                  <a:schemeClr val="tx1"/>
                </a:solidFill>
                <a:latin typeface="Arial" pitchFamily="34" charset="0"/>
                <a:cs typeface="Arial" pitchFamily="34" charset="0"/>
              </a:rPr>
              <a:t>.</a:t>
            </a:r>
          </a:p>
          <a:p>
            <a:pPr marL="342900" indent="-342900" algn="just">
              <a:buFont typeface="Arial" pitchFamily="34" charset="0"/>
              <a:buChar char="•"/>
            </a:pPr>
            <a:endParaRPr lang="es-MX" dirty="0" smtClean="0">
              <a:solidFill>
                <a:schemeClr val="tx1"/>
              </a:solidFill>
              <a:latin typeface="Arial" pitchFamily="34" charset="0"/>
              <a:cs typeface="Arial" pitchFamily="34" charset="0"/>
            </a:endParaRPr>
          </a:p>
          <a:p>
            <a:pPr marL="342900" indent="-342900" algn="just">
              <a:buFont typeface="Arial" pitchFamily="34" charset="0"/>
              <a:buChar char="•"/>
            </a:pPr>
            <a:r>
              <a:rPr lang="es-MX" dirty="0" err="1" smtClean="0">
                <a:solidFill>
                  <a:schemeClr val="tx1"/>
                </a:solidFill>
                <a:latin typeface="Arial" pitchFamily="34" charset="0"/>
                <a:cs typeface="Arial" pitchFamily="34" charset="0"/>
              </a:rPr>
              <a:t>Redston</a:t>
            </a:r>
            <a:r>
              <a:rPr lang="es-MX" dirty="0" smtClean="0">
                <a:solidFill>
                  <a:schemeClr val="tx1"/>
                </a:solidFill>
                <a:latin typeface="Arial" pitchFamily="34" charset="0"/>
                <a:cs typeface="Arial" pitchFamily="34" charset="0"/>
              </a:rPr>
              <a:t>, C. </a:t>
            </a:r>
            <a:r>
              <a:rPr lang="es-MX" dirty="0" err="1" smtClean="0">
                <a:solidFill>
                  <a:schemeClr val="tx1"/>
                </a:solidFill>
                <a:latin typeface="Arial" pitchFamily="34" charset="0"/>
                <a:cs typeface="Arial" pitchFamily="34" charset="0"/>
              </a:rPr>
              <a:t>Cunningham</a:t>
            </a:r>
            <a:r>
              <a:rPr lang="es-MX" dirty="0" smtClean="0">
                <a:solidFill>
                  <a:schemeClr val="tx1"/>
                </a:solidFill>
                <a:latin typeface="Arial" pitchFamily="34" charset="0"/>
                <a:cs typeface="Arial" pitchFamily="34" charset="0"/>
              </a:rPr>
              <a:t>, G. (2005). Face2Face </a:t>
            </a:r>
            <a:r>
              <a:rPr lang="es-MX" dirty="0" err="1" smtClean="0">
                <a:solidFill>
                  <a:schemeClr val="tx1"/>
                </a:solidFill>
                <a:latin typeface="Arial" pitchFamily="34" charset="0"/>
                <a:cs typeface="Arial" pitchFamily="34" charset="0"/>
              </a:rPr>
              <a:t>ElementaryWorkbook</a:t>
            </a:r>
            <a:r>
              <a:rPr lang="es-MX" dirty="0" smtClean="0">
                <a:solidFill>
                  <a:schemeClr val="tx1"/>
                </a:solidFill>
                <a:latin typeface="Arial" pitchFamily="34" charset="0"/>
                <a:cs typeface="Arial" pitchFamily="34" charset="0"/>
              </a:rPr>
              <a:t>. Cambridge, London. Cambridge </a:t>
            </a:r>
            <a:r>
              <a:rPr lang="es-MX" dirty="0" err="1" smtClean="0">
                <a:solidFill>
                  <a:schemeClr val="tx1"/>
                </a:solidFill>
                <a:latin typeface="Arial" pitchFamily="34" charset="0"/>
                <a:cs typeface="Arial" pitchFamily="34" charset="0"/>
              </a:rPr>
              <a:t>University</a:t>
            </a:r>
            <a:r>
              <a:rPr lang="es-MX" dirty="0" smtClean="0">
                <a:solidFill>
                  <a:schemeClr val="tx1"/>
                </a:solidFill>
                <a:latin typeface="Arial" pitchFamily="34" charset="0"/>
                <a:cs typeface="Arial" pitchFamily="34" charset="0"/>
              </a:rPr>
              <a:t> </a:t>
            </a:r>
            <a:r>
              <a:rPr lang="es-MX" dirty="0" err="1" smtClean="0">
                <a:solidFill>
                  <a:schemeClr val="tx1"/>
                </a:solidFill>
                <a:latin typeface="Arial" pitchFamily="34" charset="0"/>
                <a:cs typeface="Arial" pitchFamily="34" charset="0"/>
              </a:rPr>
              <a:t>Press</a:t>
            </a:r>
            <a:r>
              <a:rPr lang="es-MX" dirty="0" smtClean="0">
                <a:solidFill>
                  <a:schemeClr val="tx1"/>
                </a:solidFill>
                <a:latin typeface="Arial" pitchFamily="34" charset="0"/>
                <a:cs typeface="Arial" pitchFamily="34" charset="0"/>
              </a:rPr>
              <a:t>.</a:t>
            </a:r>
          </a:p>
          <a:p>
            <a:pPr marL="342900" indent="-342900" algn="just">
              <a:buFont typeface="Arial" pitchFamily="34" charset="0"/>
              <a:buChar char="•"/>
            </a:pPr>
            <a:endParaRPr lang="es-MX" dirty="0" smtClean="0">
              <a:solidFill>
                <a:schemeClr val="tx1"/>
              </a:solidFill>
              <a:latin typeface="Arial" pitchFamily="34" charset="0"/>
              <a:cs typeface="Arial" pitchFamily="34" charset="0"/>
            </a:endParaRPr>
          </a:p>
          <a:p>
            <a:pPr marL="342900" indent="-342900" algn="just">
              <a:buFont typeface="Arial" pitchFamily="34" charset="0"/>
              <a:buChar char="•"/>
            </a:pPr>
            <a:r>
              <a:rPr lang="es-MX" dirty="0" smtClean="0">
                <a:solidFill>
                  <a:schemeClr val="tx1"/>
                </a:solidFill>
                <a:latin typeface="Arial" pitchFamily="34" charset="0"/>
                <a:cs typeface="Arial" pitchFamily="34" charset="0"/>
              </a:rPr>
              <a:t>Evans, V. </a:t>
            </a:r>
            <a:r>
              <a:rPr lang="es-MX" dirty="0" err="1" smtClean="0">
                <a:solidFill>
                  <a:schemeClr val="tx1"/>
                </a:solidFill>
                <a:latin typeface="Arial" pitchFamily="34" charset="0"/>
                <a:cs typeface="Arial" pitchFamily="34" charset="0"/>
              </a:rPr>
              <a:t>Dooley</a:t>
            </a:r>
            <a:r>
              <a:rPr lang="es-MX" dirty="0" smtClean="0">
                <a:solidFill>
                  <a:schemeClr val="tx1"/>
                </a:solidFill>
                <a:latin typeface="Arial" pitchFamily="34" charset="0"/>
                <a:cs typeface="Arial" pitchFamily="34" charset="0"/>
              </a:rPr>
              <a:t>, J. (2002).Enterprise </a:t>
            </a:r>
            <a:r>
              <a:rPr lang="es-MX" dirty="0" err="1" smtClean="0">
                <a:solidFill>
                  <a:schemeClr val="tx1"/>
                </a:solidFill>
                <a:latin typeface="Arial" pitchFamily="34" charset="0"/>
                <a:cs typeface="Arial" pitchFamily="34" charset="0"/>
              </a:rPr>
              <a:t>Coursebook</a:t>
            </a:r>
            <a:r>
              <a:rPr lang="es-MX" dirty="0" smtClean="0">
                <a:solidFill>
                  <a:schemeClr val="tx1"/>
                </a:solidFill>
                <a:latin typeface="Arial" pitchFamily="34" charset="0"/>
                <a:cs typeface="Arial" pitchFamily="34" charset="0"/>
              </a:rPr>
              <a:t> 1.Newbury, </a:t>
            </a:r>
            <a:r>
              <a:rPr lang="es-MX" dirty="0" err="1" smtClean="0">
                <a:solidFill>
                  <a:schemeClr val="tx1"/>
                </a:solidFill>
                <a:latin typeface="Arial" pitchFamily="34" charset="0"/>
                <a:cs typeface="Arial" pitchFamily="34" charset="0"/>
              </a:rPr>
              <a:t>Berkshire</a:t>
            </a:r>
            <a:r>
              <a:rPr lang="es-MX" dirty="0" smtClean="0">
                <a:solidFill>
                  <a:schemeClr val="tx1"/>
                </a:solidFill>
                <a:latin typeface="Arial" pitchFamily="34" charset="0"/>
                <a:cs typeface="Arial" pitchFamily="34" charset="0"/>
              </a:rPr>
              <a:t>. Express Publishing.</a:t>
            </a:r>
          </a:p>
          <a:p>
            <a:pPr marL="342900" indent="-342900" algn="just">
              <a:buFont typeface="Arial" pitchFamily="34" charset="0"/>
              <a:buChar char="•"/>
            </a:pPr>
            <a:endParaRPr lang="es-MX" dirty="0" smtClean="0">
              <a:solidFill>
                <a:schemeClr val="tx1"/>
              </a:solidFill>
              <a:latin typeface="Arial" pitchFamily="34" charset="0"/>
              <a:cs typeface="Arial" pitchFamily="34" charset="0"/>
            </a:endParaRPr>
          </a:p>
          <a:p>
            <a:pPr marL="342900" indent="-342900" algn="just">
              <a:buFont typeface="Arial" pitchFamily="34" charset="0"/>
              <a:buChar char="•"/>
            </a:pPr>
            <a:r>
              <a:rPr lang="es-MX" dirty="0" smtClean="0">
                <a:solidFill>
                  <a:schemeClr val="tx1"/>
                </a:solidFill>
                <a:latin typeface="Arial" pitchFamily="34" charset="0"/>
                <a:cs typeface="Arial" pitchFamily="34" charset="0"/>
              </a:rPr>
              <a:t>Evans, V. </a:t>
            </a:r>
            <a:r>
              <a:rPr lang="es-MX" dirty="0" err="1" smtClean="0">
                <a:solidFill>
                  <a:schemeClr val="tx1"/>
                </a:solidFill>
                <a:latin typeface="Arial" pitchFamily="34" charset="0"/>
                <a:cs typeface="Arial" pitchFamily="34" charset="0"/>
              </a:rPr>
              <a:t>Dooley</a:t>
            </a:r>
            <a:r>
              <a:rPr lang="es-MX" dirty="0" smtClean="0">
                <a:solidFill>
                  <a:schemeClr val="tx1"/>
                </a:solidFill>
                <a:latin typeface="Arial" pitchFamily="34" charset="0"/>
                <a:cs typeface="Arial" pitchFamily="34" charset="0"/>
              </a:rPr>
              <a:t>, J. (2002).Enterprise </a:t>
            </a:r>
            <a:r>
              <a:rPr lang="es-MX" dirty="0" err="1" smtClean="0">
                <a:solidFill>
                  <a:schemeClr val="tx1"/>
                </a:solidFill>
                <a:latin typeface="Arial" pitchFamily="34" charset="0"/>
                <a:cs typeface="Arial" pitchFamily="34" charset="0"/>
              </a:rPr>
              <a:t>Workbook</a:t>
            </a:r>
            <a:r>
              <a:rPr lang="es-MX" dirty="0" smtClean="0">
                <a:solidFill>
                  <a:schemeClr val="tx1"/>
                </a:solidFill>
                <a:latin typeface="Arial" pitchFamily="34" charset="0"/>
                <a:cs typeface="Arial" pitchFamily="34" charset="0"/>
              </a:rPr>
              <a:t> 1.Newbury, </a:t>
            </a:r>
            <a:r>
              <a:rPr lang="es-MX" dirty="0" err="1" smtClean="0">
                <a:solidFill>
                  <a:schemeClr val="tx1"/>
                </a:solidFill>
                <a:latin typeface="Arial" pitchFamily="34" charset="0"/>
                <a:cs typeface="Arial" pitchFamily="34" charset="0"/>
              </a:rPr>
              <a:t>Berkshire</a:t>
            </a:r>
            <a:r>
              <a:rPr lang="es-MX" dirty="0" smtClean="0">
                <a:solidFill>
                  <a:schemeClr val="tx1"/>
                </a:solidFill>
                <a:latin typeface="Arial" pitchFamily="34" charset="0"/>
                <a:cs typeface="Arial" pitchFamily="34" charset="0"/>
              </a:rPr>
              <a:t>. Express Publishing.</a:t>
            </a:r>
          </a:p>
          <a:p>
            <a:pPr marL="342900" indent="-342900" algn="just">
              <a:buFont typeface="Arial" pitchFamily="34" charset="0"/>
              <a:buChar char="•"/>
            </a:pPr>
            <a:endParaRPr lang="es-MX" dirty="0" smtClean="0">
              <a:solidFill>
                <a:schemeClr val="tx1"/>
              </a:solidFill>
              <a:latin typeface="Arial" pitchFamily="34" charset="0"/>
              <a:cs typeface="Arial" pitchFamily="34" charset="0"/>
            </a:endParaRPr>
          </a:p>
          <a:p>
            <a:pPr marL="342900" indent="-342900" algn="just">
              <a:buFont typeface="Arial" pitchFamily="34" charset="0"/>
              <a:buChar char="•"/>
            </a:pPr>
            <a:r>
              <a:rPr lang="es-MX" dirty="0" smtClean="0">
                <a:solidFill>
                  <a:schemeClr val="tx1"/>
                </a:solidFill>
                <a:latin typeface="Arial" pitchFamily="34" charset="0"/>
                <a:cs typeface="Arial" pitchFamily="34" charset="0"/>
              </a:rPr>
              <a:t>Evans, V. </a:t>
            </a:r>
            <a:r>
              <a:rPr lang="es-MX" dirty="0" err="1" smtClean="0">
                <a:solidFill>
                  <a:schemeClr val="tx1"/>
                </a:solidFill>
                <a:latin typeface="Arial" pitchFamily="34" charset="0"/>
                <a:cs typeface="Arial" pitchFamily="34" charset="0"/>
              </a:rPr>
              <a:t>Dooley</a:t>
            </a:r>
            <a:r>
              <a:rPr lang="es-MX" dirty="0" smtClean="0">
                <a:solidFill>
                  <a:schemeClr val="tx1"/>
                </a:solidFill>
                <a:latin typeface="Arial" pitchFamily="34" charset="0"/>
                <a:cs typeface="Arial" pitchFamily="34" charset="0"/>
              </a:rPr>
              <a:t>, J. (2002).Enterprise </a:t>
            </a:r>
            <a:r>
              <a:rPr lang="es-MX" dirty="0" err="1" smtClean="0">
                <a:solidFill>
                  <a:schemeClr val="tx1"/>
                </a:solidFill>
                <a:latin typeface="Arial" pitchFamily="34" charset="0"/>
                <a:cs typeface="Arial" pitchFamily="34" charset="0"/>
              </a:rPr>
              <a:t>Grammar</a:t>
            </a:r>
            <a:r>
              <a:rPr lang="es-MX" dirty="0" smtClean="0">
                <a:solidFill>
                  <a:schemeClr val="tx1"/>
                </a:solidFill>
                <a:latin typeface="Arial" pitchFamily="34" charset="0"/>
                <a:cs typeface="Arial" pitchFamily="34" charset="0"/>
              </a:rPr>
              <a:t> Book 1.Newbury, </a:t>
            </a:r>
            <a:r>
              <a:rPr lang="es-MX" dirty="0" err="1" smtClean="0">
                <a:solidFill>
                  <a:schemeClr val="tx1"/>
                </a:solidFill>
                <a:latin typeface="Arial" pitchFamily="34" charset="0"/>
                <a:cs typeface="Arial" pitchFamily="34" charset="0"/>
              </a:rPr>
              <a:t>Berkshire</a:t>
            </a:r>
            <a:r>
              <a:rPr lang="es-MX" dirty="0" smtClean="0">
                <a:solidFill>
                  <a:schemeClr val="tx1"/>
                </a:solidFill>
                <a:latin typeface="Arial" pitchFamily="34" charset="0"/>
                <a:cs typeface="Arial" pitchFamily="34" charset="0"/>
              </a:rPr>
              <a:t>. Express Publishing.</a:t>
            </a:r>
          </a:p>
          <a:p>
            <a:pPr marL="342900" indent="-342900" algn="just">
              <a:buFont typeface="Arial" pitchFamily="34" charset="0"/>
              <a:buChar char="•"/>
            </a:pPr>
            <a:endParaRPr lang="es-MX"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2614652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5539978"/>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800" b="1" dirty="0" err="1" smtClean="0">
                <a:latin typeface="Arial" pitchFamily="34" charset="0"/>
                <a:cs typeface="Arial" pitchFamily="34" charset="0"/>
              </a:rPr>
              <a:t>Like</a:t>
            </a:r>
            <a:r>
              <a:rPr lang="es-MX" sz="2800" b="1" dirty="0" smtClean="0">
                <a:latin typeface="Arial" pitchFamily="34" charset="0"/>
                <a:cs typeface="Arial" pitchFamily="34" charset="0"/>
              </a:rPr>
              <a:t>, </a:t>
            </a:r>
            <a:r>
              <a:rPr lang="es-MX" sz="2800" b="1" dirty="0" err="1" smtClean="0">
                <a:latin typeface="Arial" pitchFamily="34" charset="0"/>
                <a:cs typeface="Arial" pitchFamily="34" charset="0"/>
              </a:rPr>
              <a:t>love</a:t>
            </a:r>
            <a:r>
              <a:rPr lang="es-MX" sz="2800" b="1" dirty="0" smtClean="0">
                <a:latin typeface="Arial" pitchFamily="34" charset="0"/>
                <a:cs typeface="Arial" pitchFamily="34" charset="0"/>
              </a:rPr>
              <a:t>, </a:t>
            </a:r>
            <a:r>
              <a:rPr lang="es-MX" sz="2800" b="1" dirty="0" err="1" smtClean="0">
                <a:latin typeface="Arial" pitchFamily="34" charset="0"/>
                <a:cs typeface="Arial" pitchFamily="34" charset="0"/>
              </a:rPr>
              <a:t>hate</a:t>
            </a:r>
            <a:endParaRPr lang="es-MX" sz="2800" b="1"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800" b="1" dirty="0" smtClean="0">
                <a:latin typeface="Arial" pitchFamily="34" charset="0"/>
                <a:cs typeface="Arial" pitchFamily="34" charset="0"/>
              </a:rPr>
              <a:t>Resumen (</a:t>
            </a:r>
            <a:r>
              <a:rPr lang="es-MX" sz="2800" b="1" dirty="0" err="1" smtClean="0">
                <a:latin typeface="Arial" pitchFamily="34" charset="0"/>
                <a:cs typeface="Arial" pitchFamily="34" charset="0"/>
              </a:rPr>
              <a:t>Abstract</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b="1" dirty="0" err="1" smtClean="0">
                <a:latin typeface="Arial" pitchFamily="34" charset="0"/>
                <a:cs typeface="Arial" pitchFamily="34" charset="0"/>
              </a:rPr>
              <a:t>To</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express</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likes</a:t>
            </a:r>
            <a:r>
              <a:rPr lang="es-MX" sz="2000" b="1" dirty="0" smtClean="0">
                <a:latin typeface="Arial" pitchFamily="34" charset="0"/>
                <a:cs typeface="Arial" pitchFamily="34" charset="0"/>
              </a:rPr>
              <a:t> and </a:t>
            </a:r>
            <a:r>
              <a:rPr lang="es-MX" sz="2000" b="1" dirty="0" err="1" smtClean="0">
                <a:latin typeface="Arial" pitchFamily="34" charset="0"/>
                <a:cs typeface="Arial" pitchFamily="34" charset="0"/>
              </a:rPr>
              <a:t>dislikes</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it</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is</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possible</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to</a:t>
            </a:r>
            <a:r>
              <a:rPr lang="es-MX" sz="2000" b="1" dirty="0" smtClean="0">
                <a:latin typeface="Arial" pitchFamily="34" charset="0"/>
                <a:cs typeface="Arial" pitchFamily="34" charset="0"/>
              </a:rPr>
              <a:t> use </a:t>
            </a:r>
            <a:r>
              <a:rPr lang="es-MX" sz="2000" b="1" dirty="0" err="1" smtClean="0">
                <a:latin typeface="Arial" pitchFamily="34" charset="0"/>
                <a:cs typeface="Arial" pitchFamily="34" charset="0"/>
              </a:rPr>
              <a:t>the</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words</a:t>
            </a:r>
            <a:r>
              <a:rPr lang="es-MX" sz="2000" b="1" dirty="0" smtClean="0">
                <a:latin typeface="Arial" pitchFamily="34" charset="0"/>
                <a:cs typeface="Arial" pitchFamily="34" charset="0"/>
              </a:rPr>
              <a:t> </a:t>
            </a:r>
            <a:r>
              <a:rPr lang="es-MX" sz="2000" b="1" i="1" dirty="0" err="1" smtClean="0">
                <a:latin typeface="Arial" pitchFamily="34" charset="0"/>
                <a:cs typeface="Arial" pitchFamily="34" charset="0"/>
              </a:rPr>
              <a:t>like</a:t>
            </a:r>
            <a:r>
              <a:rPr lang="es-MX" sz="2000" b="1" i="1" dirty="0" smtClean="0">
                <a:latin typeface="Arial" pitchFamily="34" charset="0"/>
                <a:cs typeface="Arial" pitchFamily="34" charset="0"/>
              </a:rPr>
              <a:t>, </a:t>
            </a:r>
            <a:r>
              <a:rPr lang="es-MX" sz="2000" b="1" i="1" dirty="0" err="1" smtClean="0">
                <a:latin typeface="Arial" pitchFamily="34" charset="0"/>
                <a:cs typeface="Arial" pitchFamily="34" charset="0"/>
              </a:rPr>
              <a:t>love</a:t>
            </a:r>
            <a:r>
              <a:rPr lang="es-MX" sz="2000" b="1" i="1" dirty="0" smtClean="0">
                <a:latin typeface="Arial" pitchFamily="34" charset="0"/>
                <a:cs typeface="Arial" pitchFamily="34" charset="0"/>
              </a:rPr>
              <a:t> </a:t>
            </a:r>
            <a:r>
              <a:rPr lang="es-MX" sz="2000" b="1" dirty="0" smtClean="0">
                <a:latin typeface="Arial" pitchFamily="34" charset="0"/>
                <a:cs typeface="Arial" pitchFamily="34" charset="0"/>
              </a:rPr>
              <a:t>and</a:t>
            </a:r>
            <a:r>
              <a:rPr lang="es-MX" sz="2000" b="1" i="1" dirty="0" smtClean="0">
                <a:latin typeface="Arial" pitchFamily="34" charset="0"/>
                <a:cs typeface="Arial" pitchFamily="34" charset="0"/>
              </a:rPr>
              <a:t> </a:t>
            </a:r>
            <a:r>
              <a:rPr lang="es-MX" sz="2000" b="1" i="1" dirty="0" err="1" smtClean="0">
                <a:latin typeface="Arial" pitchFamily="34" charset="0"/>
                <a:cs typeface="Arial" pitchFamily="34" charset="0"/>
              </a:rPr>
              <a:t>hate</a:t>
            </a:r>
            <a:r>
              <a:rPr lang="es-MX" sz="2000" b="1" i="1" dirty="0" smtClean="0">
                <a:latin typeface="Arial" pitchFamily="34" charset="0"/>
                <a:cs typeface="Arial" pitchFamily="34" charset="0"/>
              </a:rPr>
              <a:t>.</a:t>
            </a:r>
            <a:r>
              <a:rPr lang="es-MX" sz="2000" b="1" dirty="0">
                <a:latin typeface="Arial" pitchFamily="34" charset="0"/>
                <a:cs typeface="Arial" pitchFamily="34" charset="0"/>
              </a:rPr>
              <a:t> </a:t>
            </a:r>
            <a:r>
              <a:rPr lang="es-MX" sz="2000" b="1" dirty="0" smtClean="0">
                <a:latin typeface="Arial" pitchFamily="34" charset="0"/>
                <a:cs typeface="Arial" pitchFamily="34" charset="0"/>
              </a:rPr>
              <a:t>In </a:t>
            </a:r>
            <a:r>
              <a:rPr lang="es-MX" sz="2000" b="1" dirty="0" err="1" smtClean="0">
                <a:latin typeface="Arial" pitchFamily="34" charset="0"/>
                <a:cs typeface="Arial" pitchFamily="34" charset="0"/>
              </a:rPr>
              <a:t>some</a:t>
            </a:r>
            <a:r>
              <a:rPr lang="es-MX" sz="2000" b="1" dirty="0" smtClean="0">
                <a:latin typeface="Arial" pitchFamily="34" charset="0"/>
                <a:cs typeface="Arial" pitchFamily="34" charset="0"/>
              </a:rPr>
              <a:t> cases </a:t>
            </a:r>
            <a:r>
              <a:rPr lang="es-MX" sz="2000" b="1" dirty="0" err="1" smtClean="0">
                <a:latin typeface="Arial" pitchFamily="34" charset="0"/>
                <a:cs typeface="Arial" pitchFamily="34" charset="0"/>
              </a:rPr>
              <a:t>we</a:t>
            </a:r>
            <a:r>
              <a:rPr lang="es-MX" sz="2000" b="1" dirty="0" smtClean="0">
                <a:latin typeface="Arial" pitchFamily="34" charset="0"/>
                <a:cs typeface="Arial" pitchFamily="34" charset="0"/>
              </a:rPr>
              <a:t> can use </a:t>
            </a:r>
            <a:r>
              <a:rPr lang="es-MX" sz="2000" b="1" dirty="0" err="1" smtClean="0">
                <a:latin typeface="Arial" pitchFamily="34" charset="0"/>
                <a:cs typeface="Arial" pitchFamily="34" charset="0"/>
              </a:rPr>
              <a:t>nouns</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or</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verbs</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This</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presentation</a:t>
            </a:r>
            <a:r>
              <a:rPr lang="es-MX" sz="2000" b="1" dirty="0" smtClean="0">
                <a:latin typeface="Arial" pitchFamily="34" charset="0"/>
                <a:cs typeface="Arial" pitchFamily="34" charset="0"/>
              </a:rPr>
              <a:t> shows </a:t>
            </a:r>
            <a:r>
              <a:rPr lang="es-MX" sz="2000" b="1" dirty="0" err="1" smtClean="0">
                <a:latin typeface="Arial" pitchFamily="34" charset="0"/>
                <a:cs typeface="Arial" pitchFamily="34" charset="0"/>
              </a:rPr>
              <a:t>what</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to</a:t>
            </a:r>
            <a:r>
              <a:rPr lang="es-MX" sz="2000" b="1" dirty="0" smtClean="0">
                <a:latin typeface="Arial" pitchFamily="34" charset="0"/>
                <a:cs typeface="Arial" pitchFamily="34" charset="0"/>
              </a:rPr>
              <a:t> do in </a:t>
            </a:r>
            <a:r>
              <a:rPr lang="es-MX" sz="2000" b="1" dirty="0" err="1" smtClean="0">
                <a:latin typeface="Arial" pitchFamily="34" charset="0"/>
                <a:cs typeface="Arial" pitchFamily="34" charset="0"/>
              </a:rPr>
              <a:t>both</a:t>
            </a:r>
            <a:r>
              <a:rPr lang="es-MX" sz="2000" b="1" dirty="0" smtClean="0">
                <a:latin typeface="Arial" pitchFamily="34" charset="0"/>
                <a:cs typeface="Arial" pitchFamily="34" charset="0"/>
              </a:rPr>
              <a:t> cases.</a:t>
            </a:r>
          </a:p>
          <a:p>
            <a:pPr marL="342900" indent="-342900" algn="just">
              <a:lnSpc>
                <a:spcPct val="150000"/>
              </a:lnSpc>
              <a:buFont typeface="Arial" pitchFamily="34" charset="0"/>
              <a:buChar char="•"/>
            </a:pPr>
            <a:r>
              <a:rPr lang="es-ES" sz="2000" b="1" dirty="0" smtClean="0">
                <a:latin typeface="Arial" pitchFamily="34" charset="0"/>
                <a:cs typeface="Arial" pitchFamily="34" charset="0"/>
              </a:rPr>
              <a:t>Para expresar preferencias y hablar de lo que no nos agrada, es posible utilizar las palabras </a:t>
            </a:r>
            <a:r>
              <a:rPr lang="es-MX" sz="2000" b="1" i="1" dirty="0" err="1" smtClean="0">
                <a:latin typeface="Arial" pitchFamily="34" charset="0"/>
                <a:cs typeface="Arial" pitchFamily="34" charset="0"/>
              </a:rPr>
              <a:t>like</a:t>
            </a:r>
            <a:r>
              <a:rPr lang="es-MX" sz="2000" b="1" i="1" dirty="0" smtClean="0">
                <a:latin typeface="Arial" pitchFamily="34" charset="0"/>
                <a:cs typeface="Arial" pitchFamily="34" charset="0"/>
              </a:rPr>
              <a:t>, </a:t>
            </a:r>
            <a:r>
              <a:rPr lang="es-MX" sz="2000" b="1" i="1" dirty="0" err="1" smtClean="0">
                <a:latin typeface="Arial" pitchFamily="34" charset="0"/>
                <a:cs typeface="Arial" pitchFamily="34" charset="0"/>
              </a:rPr>
              <a:t>love</a:t>
            </a:r>
            <a:r>
              <a:rPr lang="es-MX" sz="2000" b="1" i="1" dirty="0" smtClean="0">
                <a:latin typeface="Arial" pitchFamily="34" charset="0"/>
                <a:cs typeface="Arial" pitchFamily="34" charset="0"/>
              </a:rPr>
              <a:t> </a:t>
            </a:r>
            <a:r>
              <a:rPr lang="es-MX" sz="2000" b="1" dirty="0" err="1" smtClean="0">
                <a:latin typeface="Arial" pitchFamily="34" charset="0"/>
                <a:cs typeface="Arial" pitchFamily="34" charset="0"/>
              </a:rPr>
              <a:t>y</a:t>
            </a:r>
            <a:r>
              <a:rPr lang="es-MX" sz="2000" b="1" i="1" dirty="0" err="1" smtClean="0">
                <a:latin typeface="Arial" pitchFamily="34" charset="0"/>
                <a:cs typeface="Arial" pitchFamily="34" charset="0"/>
              </a:rPr>
              <a:t>hate</a:t>
            </a:r>
            <a:r>
              <a:rPr lang="es-ES" sz="2000" b="1" dirty="0" smtClean="0">
                <a:latin typeface="Arial" pitchFamily="34" charset="0"/>
                <a:cs typeface="Arial" pitchFamily="34" charset="0"/>
              </a:rPr>
              <a:t>. En algunas ocasiones podemos utilizar sustantivos o verbos. Esta presentación muestra que se puede hacer en ambos casos.</a:t>
            </a:r>
            <a:endParaRPr lang="es-MX" sz="2000" b="1" dirty="0" smtClean="0">
              <a:latin typeface="Arial" pitchFamily="34" charset="0"/>
              <a:cs typeface="Arial" pitchFamily="34" charset="0"/>
            </a:endParaRPr>
          </a:p>
          <a:p>
            <a:pPr algn="just"/>
            <a:r>
              <a:rPr lang="es-MX" sz="2000" b="1" dirty="0" smtClean="0">
                <a:latin typeface="Arial" pitchFamily="34" charset="0"/>
                <a:cs typeface="Arial" pitchFamily="34" charset="0"/>
              </a:rPr>
              <a:t> </a:t>
            </a:r>
            <a:endParaRPr lang="es-MX" sz="2000" b="1" dirty="0">
              <a:latin typeface="Arial" pitchFamily="34" charset="0"/>
              <a:cs typeface="Arial" pitchFamily="34" charset="0"/>
            </a:endParaRPr>
          </a:p>
          <a:p>
            <a:pPr algn="just"/>
            <a:endParaRPr lang="es-MX" sz="2000" b="1" dirty="0">
              <a:latin typeface="Arial" pitchFamily="34" charset="0"/>
              <a:cs typeface="Arial" pitchFamily="34" charset="0"/>
            </a:endParaRPr>
          </a:p>
        </p:txBody>
      </p:sp>
    </p:spTree>
    <p:extLst>
      <p:ext uri="{BB962C8B-B14F-4D97-AF65-F5344CB8AC3E}">
        <p14:creationId xmlns:p14="http://schemas.microsoft.com/office/powerpoint/2010/main" val="4223945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620688"/>
            <a:ext cx="7848871" cy="3877985"/>
          </a:xfrm>
          <a:prstGeom prst="rect">
            <a:avLst/>
          </a:prstGeom>
          <a:noFill/>
        </p:spPr>
        <p:txBody>
          <a:bodyPr wrap="square" rtlCol="0">
            <a:spAutoFit/>
          </a:bodyPr>
          <a:lstStyle/>
          <a:p>
            <a:pPr algn="just"/>
            <a:r>
              <a:rPr lang="es-MX" sz="2800" b="1" dirty="0" smtClean="0">
                <a:latin typeface="Arial" pitchFamily="34" charset="0"/>
                <a:cs typeface="Arial" pitchFamily="34" charset="0"/>
              </a:rPr>
              <a:t>Palabras clave (</a:t>
            </a:r>
            <a:r>
              <a:rPr lang="es-MX" sz="2800" b="1" dirty="0" err="1" smtClean="0">
                <a:latin typeface="Arial" pitchFamily="34" charset="0"/>
                <a:cs typeface="Arial" pitchFamily="34" charset="0"/>
              </a:rPr>
              <a:t>keywords</a:t>
            </a:r>
            <a:r>
              <a:rPr lang="es-MX" sz="2800" b="1" dirty="0" smtClean="0">
                <a:latin typeface="Arial" pitchFamily="34" charset="0"/>
                <a:cs typeface="Arial" pitchFamily="34" charset="0"/>
              </a:rPr>
              <a:t>):</a:t>
            </a:r>
            <a:endParaRPr lang="es-MX" sz="2800" b="1" dirty="0">
              <a:latin typeface="Arial" pitchFamily="34" charset="0"/>
              <a:cs typeface="Arial" pitchFamily="34" charset="0"/>
            </a:endParaRPr>
          </a:p>
          <a:p>
            <a:pPr algn="just"/>
            <a:endParaRPr lang="es-MX" sz="2000" b="1" dirty="0">
              <a:latin typeface="Arial" pitchFamily="34" charset="0"/>
              <a:cs typeface="Arial" pitchFamily="34" charset="0"/>
            </a:endParaRPr>
          </a:p>
          <a:p>
            <a:pPr marL="342900" indent="-342900" algn="just">
              <a:lnSpc>
                <a:spcPct val="150000"/>
              </a:lnSpc>
              <a:buFont typeface="Arial" pitchFamily="34" charset="0"/>
              <a:buChar char="•"/>
            </a:pPr>
            <a:r>
              <a:rPr lang="es-MX" sz="2000" b="1" dirty="0" err="1" smtClean="0">
                <a:latin typeface="Arial" pitchFamily="34" charset="0"/>
                <a:cs typeface="Arial" pitchFamily="34" charset="0"/>
              </a:rPr>
              <a:t>Like</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love</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hate</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likes</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dislikes</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verb</a:t>
            </a:r>
            <a:r>
              <a:rPr lang="es-MX" sz="2000" b="1" dirty="0" smtClean="0">
                <a:latin typeface="Arial" pitchFamily="34" charset="0"/>
                <a:cs typeface="Arial" pitchFamily="34" charset="0"/>
              </a:rPr>
              <a:t>, </a:t>
            </a:r>
            <a:r>
              <a:rPr lang="es-MX" sz="2000" b="1" dirty="0" err="1" smtClean="0">
                <a:latin typeface="Arial" pitchFamily="34" charset="0"/>
                <a:cs typeface="Arial" pitchFamily="34" charset="0"/>
              </a:rPr>
              <a:t>noun</a:t>
            </a:r>
            <a:endParaRPr lang="es-MX" sz="2000" b="1" dirty="0" smtClean="0">
              <a:latin typeface="Arial" pitchFamily="34" charset="0"/>
              <a:cs typeface="Arial" pitchFamily="34" charset="0"/>
            </a:endParaRPr>
          </a:p>
          <a:p>
            <a:pPr marL="342900" indent="-342900" algn="just">
              <a:lnSpc>
                <a:spcPct val="150000"/>
              </a:lnSpc>
              <a:buFont typeface="Arial" pitchFamily="34" charset="0"/>
              <a:buChar char="•"/>
            </a:pPr>
            <a:r>
              <a:rPr lang="es-MX" sz="2000" b="1" dirty="0" smtClean="0">
                <a:latin typeface="Arial" pitchFamily="34" charset="0"/>
                <a:cs typeface="Arial" pitchFamily="34" charset="0"/>
              </a:rPr>
              <a:t>Gustar, encantar, odiar, gustos, preferencias, desagradar, verbo, sustantivo</a:t>
            </a:r>
          </a:p>
          <a:p>
            <a:pPr marL="342900" indent="-342900" algn="just">
              <a:lnSpc>
                <a:spcPct val="150000"/>
              </a:lnSpc>
              <a:buFont typeface="Arial" pitchFamily="34" charset="0"/>
              <a:buChar char="•"/>
            </a:pPr>
            <a:endParaRPr lang="es-MX" sz="2400" b="1" dirty="0">
              <a:latin typeface="Arial" pitchFamily="34" charset="0"/>
              <a:cs typeface="Arial" pitchFamily="34" charset="0"/>
            </a:endParaRPr>
          </a:p>
          <a:p>
            <a:pPr marL="342900" indent="-342900" algn="just">
              <a:lnSpc>
                <a:spcPct val="150000"/>
              </a:lnSpc>
              <a:buFont typeface="Arial" pitchFamily="34" charset="0"/>
              <a:buChar char="•"/>
            </a:pPr>
            <a:endParaRPr lang="es-MX" sz="2400" b="1" dirty="0" smtClean="0">
              <a:latin typeface="Arial" pitchFamily="34" charset="0"/>
              <a:cs typeface="Arial" pitchFamily="34" charset="0"/>
            </a:endParaRPr>
          </a:p>
          <a:p>
            <a:pPr algn="just">
              <a:lnSpc>
                <a:spcPct val="150000"/>
              </a:lnSpc>
            </a:pPr>
            <a:endParaRPr lang="es-MX" sz="2400" b="1" dirty="0">
              <a:latin typeface="Arial" pitchFamily="34" charset="0"/>
              <a:cs typeface="Arial" pitchFamily="34" charset="0"/>
            </a:endParaRPr>
          </a:p>
        </p:txBody>
      </p:sp>
    </p:spTree>
    <p:extLst>
      <p:ext uri="{BB962C8B-B14F-4D97-AF65-F5344CB8AC3E}">
        <p14:creationId xmlns:p14="http://schemas.microsoft.com/office/powerpoint/2010/main" val="3678489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799952" y="980728"/>
            <a:ext cx="7632848" cy="4401205"/>
          </a:xfrm>
          <a:prstGeom prst="rect">
            <a:avLst/>
          </a:prstGeom>
          <a:noFill/>
        </p:spPr>
        <p:txBody>
          <a:bodyPr wrap="square" rtlCol="0">
            <a:spAutoFit/>
          </a:bodyPr>
          <a:lstStyle/>
          <a:p>
            <a:r>
              <a:rPr lang="es-MX" sz="2800" b="1" dirty="0">
                <a:latin typeface="Arial" pitchFamily="34" charset="0"/>
                <a:cs typeface="Arial" pitchFamily="34" charset="0"/>
              </a:rPr>
              <a:t>Objetivo general</a:t>
            </a:r>
            <a:r>
              <a:rPr lang="es-MX" sz="2800" b="1" dirty="0" smtClean="0">
                <a:latin typeface="Arial" pitchFamily="34" charset="0"/>
                <a:cs typeface="Arial" pitchFamily="34" charset="0"/>
              </a:rPr>
              <a:t>: </a:t>
            </a:r>
          </a:p>
          <a:p>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El egresado será capaz de comprender las ideas principales de un discurso oral o escrito acerca de asuntos cotidianos siempre y cuando estos sean expresados de manera simple y clara, para poder relacionarse en su ámbito inmediato de igual manera podrá realizar descripciones básicas de interés personal.</a:t>
            </a:r>
            <a:endParaRPr lang="es-MX" sz="2800" b="1" dirty="0">
              <a:latin typeface="Arial" pitchFamily="34" charset="0"/>
              <a:cs typeface="Arial" pitchFamily="34" charset="0"/>
            </a:endParaRPr>
          </a:p>
        </p:txBody>
      </p:sp>
    </p:spTree>
    <p:extLst>
      <p:ext uri="{BB962C8B-B14F-4D97-AF65-F5344CB8AC3E}">
        <p14:creationId xmlns:p14="http://schemas.microsoft.com/office/powerpoint/2010/main" val="1880929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4832092"/>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4</a:t>
            </a:r>
            <a:r>
              <a:rPr lang="es-MX" sz="2800" dirty="0" smtClean="0">
                <a:latin typeface="Arial" pitchFamily="34" charset="0"/>
                <a:cs typeface="Arial" pitchFamily="34" charset="0"/>
              </a:rPr>
              <a:t>: Hacer referencia de sí mismo y de otros.</a:t>
            </a: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p>
          <a:p>
            <a:endParaRPr lang="es-MX" sz="2800" b="1" dirty="0" smtClean="0">
              <a:latin typeface="Arial" pitchFamily="34" charset="0"/>
              <a:cs typeface="Arial" pitchFamily="34" charset="0"/>
            </a:endParaRPr>
          </a:p>
          <a:p>
            <a:pPr algn="just"/>
            <a:r>
              <a:rPr lang="es-MX" sz="2800" dirty="0" smtClean="0">
                <a:latin typeface="Arial" pitchFamily="34" charset="0"/>
                <a:cs typeface="Arial" pitchFamily="34" charset="0"/>
              </a:rPr>
              <a:t>Proporcionar y solicitar información básica de manera escrita y oral, acerca de acciones, actividades y preferencias.</a:t>
            </a:r>
            <a:endParaRPr lang="es-MX" sz="2800" b="1" dirty="0">
              <a:latin typeface="Arial" pitchFamily="34" charset="0"/>
              <a:cs typeface="Arial" pitchFamily="34" charset="0"/>
            </a:endParaRPr>
          </a:p>
        </p:txBody>
      </p:sp>
    </p:spTree>
    <p:extLst>
      <p:ext uri="{BB962C8B-B14F-4D97-AF65-F5344CB8AC3E}">
        <p14:creationId xmlns:p14="http://schemas.microsoft.com/office/powerpoint/2010/main" val="24522755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4401205"/>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r>
              <a:rPr lang="es-MX" sz="2400" dirty="0" smtClean="0">
                <a:latin typeface="Arial" pitchFamily="34" charset="0"/>
                <a:cs typeface="Arial" pitchFamily="34" charset="0"/>
              </a:rPr>
              <a:t>4.3 Hablar de preferencias y lo que no le gusta hacer.</a:t>
            </a: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Introducción:</a:t>
            </a:r>
          </a:p>
          <a:p>
            <a:pPr algn="just"/>
            <a:endParaRPr lang="es-MX" sz="2400" dirty="0" smtClean="0">
              <a:latin typeface="Arial" pitchFamily="34" charset="0"/>
              <a:cs typeface="Arial" pitchFamily="34" charset="0"/>
            </a:endParaRPr>
          </a:p>
          <a:p>
            <a:pPr algn="just"/>
            <a:r>
              <a:rPr lang="es-MX" sz="2400" dirty="0" err="1" smtClean="0">
                <a:latin typeface="Arial" pitchFamily="34" charset="0"/>
                <a:cs typeface="Arial" pitchFamily="34" charset="0"/>
              </a:rPr>
              <a:t>It</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is</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very</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common</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for</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people</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to</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express</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likes</a:t>
            </a:r>
            <a:r>
              <a:rPr lang="es-MX" sz="2400" dirty="0" smtClean="0">
                <a:latin typeface="Arial" pitchFamily="34" charset="0"/>
                <a:cs typeface="Arial" pitchFamily="34" charset="0"/>
              </a:rPr>
              <a:t> and </a:t>
            </a:r>
            <a:r>
              <a:rPr lang="es-MX" sz="2400" dirty="0" err="1" smtClean="0">
                <a:latin typeface="Arial" pitchFamily="34" charset="0"/>
                <a:cs typeface="Arial" pitchFamily="34" charset="0"/>
              </a:rPr>
              <a:t>dislikes</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mainly</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when</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they</a:t>
            </a:r>
            <a:r>
              <a:rPr lang="es-MX" sz="2400" dirty="0" smtClean="0">
                <a:latin typeface="Arial" pitchFamily="34" charset="0"/>
                <a:cs typeface="Arial" pitchFamily="34" charset="0"/>
              </a:rPr>
              <a:t> are </a:t>
            </a:r>
            <a:r>
              <a:rPr lang="es-MX" sz="2400" dirty="0" err="1" smtClean="0">
                <a:latin typeface="Arial" pitchFamily="34" charset="0"/>
                <a:cs typeface="Arial" pitchFamily="34" charset="0"/>
              </a:rPr>
              <a:t>talking</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about</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routines</a:t>
            </a:r>
            <a:r>
              <a:rPr lang="es-MX" sz="2400" dirty="0" smtClean="0">
                <a:latin typeface="Arial" pitchFamily="34" charset="0"/>
                <a:cs typeface="Arial" pitchFamily="34" charset="0"/>
              </a:rPr>
              <a:t> and </a:t>
            </a:r>
            <a:r>
              <a:rPr lang="es-MX" sz="2400" dirty="0" err="1" smtClean="0">
                <a:latin typeface="Arial" pitchFamily="34" charset="0"/>
                <a:cs typeface="Arial" pitchFamily="34" charset="0"/>
              </a:rPr>
              <a:t>actions</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they</a:t>
            </a:r>
            <a:r>
              <a:rPr lang="es-MX" sz="2400" dirty="0" smtClean="0">
                <a:latin typeface="Arial" pitchFamily="34" charset="0"/>
                <a:cs typeface="Arial" pitchFamily="34" charset="0"/>
              </a:rPr>
              <a:t> do </a:t>
            </a:r>
            <a:r>
              <a:rPr lang="es-MX" sz="2400" dirty="0" err="1" smtClean="0">
                <a:latin typeface="Arial" pitchFamily="34" charset="0"/>
                <a:cs typeface="Arial" pitchFamily="34" charset="0"/>
              </a:rPr>
              <a:t>day</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to</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day</a:t>
            </a:r>
            <a:r>
              <a:rPr lang="es-MX" sz="2400" dirty="0" smtClean="0">
                <a:latin typeface="Arial" pitchFamily="34" charset="0"/>
                <a:cs typeface="Arial" pitchFamily="34" charset="0"/>
              </a:rPr>
              <a:t>.</a:t>
            </a:r>
          </a:p>
          <a:p>
            <a:pPr algn="just"/>
            <a:r>
              <a:rPr lang="es-MX" sz="2400" dirty="0" err="1" smtClean="0">
                <a:latin typeface="Arial" pitchFamily="34" charset="0"/>
                <a:cs typeface="Arial" pitchFamily="34" charset="0"/>
              </a:rPr>
              <a:t>To</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express</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these</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likes</a:t>
            </a:r>
            <a:r>
              <a:rPr lang="es-MX" sz="2400" dirty="0" smtClean="0">
                <a:latin typeface="Arial" pitchFamily="34" charset="0"/>
                <a:cs typeface="Arial" pitchFamily="34" charset="0"/>
              </a:rPr>
              <a:t> and </a:t>
            </a:r>
            <a:r>
              <a:rPr lang="es-MX" sz="2400" dirty="0" err="1" smtClean="0">
                <a:latin typeface="Arial" pitchFamily="34" charset="0"/>
                <a:cs typeface="Arial" pitchFamily="34" charset="0"/>
              </a:rPr>
              <a:t>dislikes</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it</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is</a:t>
            </a:r>
            <a:r>
              <a:rPr lang="es-MX" sz="2400" dirty="0" smtClean="0">
                <a:latin typeface="Arial" pitchFamily="34" charset="0"/>
                <a:cs typeface="Arial" pitchFamily="34" charset="0"/>
              </a:rPr>
              <a:t> usual </a:t>
            </a:r>
            <a:r>
              <a:rPr lang="es-MX" sz="2400" dirty="0" err="1" smtClean="0">
                <a:latin typeface="Arial" pitchFamily="34" charset="0"/>
                <a:cs typeface="Arial" pitchFamily="34" charset="0"/>
              </a:rPr>
              <a:t>to</a:t>
            </a:r>
            <a:r>
              <a:rPr lang="es-MX" sz="2400" dirty="0" smtClean="0">
                <a:latin typeface="Arial" pitchFamily="34" charset="0"/>
                <a:cs typeface="Arial" pitchFamily="34" charset="0"/>
              </a:rPr>
              <a:t> use </a:t>
            </a:r>
            <a:r>
              <a:rPr lang="es-MX" sz="2400" dirty="0" err="1" smtClean="0">
                <a:latin typeface="Arial" pitchFamily="34" charset="0"/>
                <a:cs typeface="Arial" pitchFamily="34" charset="0"/>
              </a:rPr>
              <a:t>the</a:t>
            </a:r>
            <a:r>
              <a:rPr lang="es-MX" sz="2400" dirty="0" smtClean="0">
                <a:latin typeface="Arial" pitchFamily="34" charset="0"/>
                <a:cs typeface="Arial" pitchFamily="34" charset="0"/>
              </a:rPr>
              <a:t> </a:t>
            </a:r>
            <a:r>
              <a:rPr lang="es-MX" sz="2400" dirty="0" err="1" smtClean="0">
                <a:latin typeface="Arial" pitchFamily="34" charset="0"/>
                <a:cs typeface="Arial" pitchFamily="34" charset="0"/>
              </a:rPr>
              <a:t>words</a:t>
            </a:r>
            <a:r>
              <a:rPr lang="es-MX" sz="2400" dirty="0" smtClean="0">
                <a:latin typeface="Arial" pitchFamily="34" charset="0"/>
                <a:cs typeface="Arial" pitchFamily="34" charset="0"/>
              </a:rPr>
              <a:t> </a:t>
            </a:r>
            <a:r>
              <a:rPr lang="es-MX" sz="2400" i="1" dirty="0" err="1" smtClean="0">
                <a:latin typeface="Arial" pitchFamily="34" charset="0"/>
                <a:cs typeface="Arial" pitchFamily="34" charset="0"/>
              </a:rPr>
              <a:t>like</a:t>
            </a:r>
            <a:r>
              <a:rPr lang="es-MX" sz="2400" i="1" dirty="0" smtClean="0">
                <a:latin typeface="Arial" pitchFamily="34" charset="0"/>
                <a:cs typeface="Arial" pitchFamily="34" charset="0"/>
              </a:rPr>
              <a:t>, </a:t>
            </a:r>
            <a:r>
              <a:rPr lang="es-MX" sz="2400" i="1" dirty="0" err="1" smtClean="0">
                <a:latin typeface="Arial" pitchFamily="34" charset="0"/>
                <a:cs typeface="Arial" pitchFamily="34" charset="0"/>
              </a:rPr>
              <a:t>love</a:t>
            </a:r>
            <a:r>
              <a:rPr lang="es-MX" sz="2400" i="1" dirty="0" smtClean="0">
                <a:latin typeface="Arial" pitchFamily="34" charset="0"/>
                <a:cs typeface="Arial" pitchFamily="34" charset="0"/>
              </a:rPr>
              <a:t> </a:t>
            </a:r>
            <a:r>
              <a:rPr lang="es-MX" sz="2400" dirty="0" smtClean="0">
                <a:latin typeface="Arial" pitchFamily="34" charset="0"/>
                <a:cs typeface="Arial" pitchFamily="34" charset="0"/>
              </a:rPr>
              <a:t>and</a:t>
            </a:r>
            <a:r>
              <a:rPr lang="es-MX" sz="2400" i="1" dirty="0" smtClean="0">
                <a:latin typeface="Arial" pitchFamily="34" charset="0"/>
                <a:cs typeface="Arial" pitchFamily="34" charset="0"/>
              </a:rPr>
              <a:t> </a:t>
            </a:r>
            <a:r>
              <a:rPr lang="es-MX" sz="2400" i="1" dirty="0" err="1" smtClean="0">
                <a:latin typeface="Arial" pitchFamily="34" charset="0"/>
                <a:cs typeface="Arial" pitchFamily="34" charset="0"/>
              </a:rPr>
              <a:t>hate</a:t>
            </a:r>
            <a:r>
              <a:rPr lang="es-MX" sz="2400" i="1" dirty="0" smtClean="0">
                <a:latin typeface="Arial" pitchFamily="34" charset="0"/>
                <a:cs typeface="Arial" pitchFamily="34" charset="0"/>
              </a:rPr>
              <a:t>.</a:t>
            </a:r>
            <a:endParaRPr lang="es-MX" sz="2400" dirty="0">
              <a:latin typeface="Arial" pitchFamily="34" charset="0"/>
              <a:cs typeface="Arial" pitchFamily="34" charset="0"/>
            </a:endParaRPr>
          </a:p>
        </p:txBody>
      </p:sp>
    </p:spTree>
    <p:extLst>
      <p:ext uri="{BB962C8B-B14F-4D97-AF65-F5344CB8AC3E}">
        <p14:creationId xmlns:p14="http://schemas.microsoft.com/office/powerpoint/2010/main" val="2888962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548680"/>
            <a:ext cx="8419095" cy="5632311"/>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p>
          <a:p>
            <a:endParaRPr lang="es-MX" sz="2800" b="1" dirty="0" smtClean="0">
              <a:latin typeface="Arial" pitchFamily="34" charset="0"/>
              <a:cs typeface="Arial" pitchFamily="34" charset="0"/>
            </a:endParaRPr>
          </a:p>
          <a:p>
            <a:r>
              <a:rPr lang="en-US" sz="2800" dirty="0" smtClean="0">
                <a:latin typeface="Arial" pitchFamily="34" charset="0"/>
                <a:cs typeface="Arial" pitchFamily="34" charset="0"/>
              </a:rPr>
              <a:t>It is very common for people to express likes and dislikes, mainly when they are talking about routines and actions they do day to day.</a:t>
            </a:r>
          </a:p>
          <a:p>
            <a:r>
              <a:rPr lang="en-US" sz="2800" dirty="0" smtClean="0">
                <a:latin typeface="Arial" pitchFamily="34" charset="0"/>
                <a:cs typeface="Arial" pitchFamily="34" charset="0"/>
              </a:rPr>
              <a:t>To express these likes and dislikes, it is usual to use the words like, love and hate, but they can be used in different ways to express different “levels” on what we want to say. </a:t>
            </a:r>
          </a:p>
          <a:p>
            <a:endParaRPr lang="en-US" sz="2800" dirty="0">
              <a:latin typeface="Arial" pitchFamily="34" charset="0"/>
              <a:cs typeface="Arial" pitchFamily="34" charset="0"/>
            </a:endParaRPr>
          </a:p>
          <a:p>
            <a:r>
              <a:rPr lang="en-US" sz="2800" dirty="0" smtClean="0">
                <a:latin typeface="Arial" pitchFamily="34" charset="0"/>
                <a:cs typeface="Arial" pitchFamily="34" charset="0"/>
              </a:rPr>
              <a:t>Look at the following table:</a:t>
            </a:r>
          </a:p>
          <a:p>
            <a:endParaRPr lang="es-MX" sz="2800" dirty="0">
              <a:latin typeface="Arial" pitchFamily="34" charset="0"/>
              <a:cs typeface="Arial" pitchFamily="34" charset="0"/>
            </a:endParaRPr>
          </a:p>
          <a:p>
            <a:pPr algn="just"/>
            <a:endParaRPr lang="es-MX" sz="2400" dirty="0">
              <a:latin typeface="Arial" pitchFamily="34" charset="0"/>
              <a:cs typeface="Arial" pitchFamily="34" charset="0"/>
            </a:endParaRPr>
          </a:p>
        </p:txBody>
      </p:sp>
    </p:spTree>
    <p:extLst>
      <p:ext uri="{BB962C8B-B14F-4D97-AF65-F5344CB8AC3E}">
        <p14:creationId xmlns:p14="http://schemas.microsoft.com/office/powerpoint/2010/main" val="3901031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357290" y="5085184"/>
            <a:ext cx="6858048" cy="461665"/>
          </a:xfrm>
          <a:prstGeom prst="rect">
            <a:avLst/>
          </a:prstGeom>
          <a:solidFill>
            <a:srgbClr val="C00000"/>
          </a:soli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MX" sz="2400" dirty="0" smtClean="0">
                <a:solidFill>
                  <a:schemeClr val="tx1"/>
                </a:solidFill>
              </a:rPr>
              <a:t>I </a:t>
            </a:r>
            <a:r>
              <a:rPr lang="es-MX" sz="2400" dirty="0" err="1" smtClean="0">
                <a:solidFill>
                  <a:schemeClr val="tx1"/>
                </a:solidFill>
              </a:rPr>
              <a:t>hate</a:t>
            </a:r>
            <a:r>
              <a:rPr lang="es-MX" sz="2400" dirty="0" smtClean="0">
                <a:solidFill>
                  <a:schemeClr val="tx1"/>
                </a:solidFill>
              </a:rPr>
              <a:t>… </a:t>
            </a:r>
            <a:endParaRPr lang="es-MX" sz="2400" dirty="0">
              <a:solidFill>
                <a:schemeClr val="tx1"/>
              </a:solidFill>
            </a:endParaRPr>
          </a:p>
        </p:txBody>
      </p:sp>
      <p:sp>
        <p:nvSpPr>
          <p:cNvPr id="5" name="4 CuadroTexto"/>
          <p:cNvSpPr txBox="1"/>
          <p:nvPr/>
        </p:nvSpPr>
        <p:spPr>
          <a:xfrm>
            <a:off x="1357290" y="4581128"/>
            <a:ext cx="6858048" cy="461665"/>
          </a:xfrm>
          <a:prstGeom prst="rect">
            <a:avLst/>
          </a:prstGeom>
          <a:gradFill flip="none" rotWithShape="1">
            <a:gsLst>
              <a:gs pos="0">
                <a:srgbClr val="FF5050">
                  <a:shade val="30000"/>
                  <a:satMod val="115000"/>
                </a:srgbClr>
              </a:gs>
              <a:gs pos="50000">
                <a:srgbClr val="FF5050">
                  <a:shade val="67500"/>
                  <a:satMod val="115000"/>
                </a:srgbClr>
              </a:gs>
              <a:gs pos="100000">
                <a:srgbClr val="FF5050">
                  <a:shade val="100000"/>
                  <a:satMod val="115000"/>
                </a:srgbClr>
              </a:gs>
            </a:gsLst>
            <a:path path="circle">
              <a:fillToRect r="100000" b="100000"/>
            </a:path>
            <a:tileRect l="-100000" t="-100000"/>
          </a:gra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MX" sz="2400" dirty="0" smtClean="0">
                <a:solidFill>
                  <a:schemeClr val="tx1"/>
                </a:solidFill>
              </a:rPr>
              <a:t>I </a:t>
            </a:r>
            <a:r>
              <a:rPr lang="es-MX" sz="2400" dirty="0" err="1" smtClean="0">
                <a:solidFill>
                  <a:schemeClr val="tx1"/>
                </a:solidFill>
              </a:rPr>
              <a:t>don’t</a:t>
            </a:r>
            <a:r>
              <a:rPr lang="es-MX" sz="2400" dirty="0" smtClean="0">
                <a:solidFill>
                  <a:schemeClr val="tx1"/>
                </a:solidFill>
              </a:rPr>
              <a:t> </a:t>
            </a:r>
            <a:r>
              <a:rPr lang="es-MX" sz="2400" dirty="0" err="1" smtClean="0">
                <a:solidFill>
                  <a:schemeClr val="tx1"/>
                </a:solidFill>
              </a:rPr>
              <a:t>like</a:t>
            </a:r>
            <a:r>
              <a:rPr lang="es-MX" sz="2400" dirty="0" smtClean="0">
                <a:solidFill>
                  <a:schemeClr val="tx1"/>
                </a:solidFill>
              </a:rPr>
              <a:t>… </a:t>
            </a:r>
            <a:endParaRPr lang="es-MX" sz="2400" dirty="0">
              <a:solidFill>
                <a:schemeClr val="tx1"/>
              </a:solidFill>
            </a:endParaRPr>
          </a:p>
        </p:txBody>
      </p:sp>
      <p:pic>
        <p:nvPicPr>
          <p:cNvPr id="6" name="5 Imagen" descr="esceptico.gif"/>
          <p:cNvPicPr>
            <a:picLocks noChangeAspect="1"/>
          </p:cNvPicPr>
          <p:nvPr/>
        </p:nvPicPr>
        <p:blipFill>
          <a:blip r:embed="rId2"/>
          <a:stretch>
            <a:fillRect/>
          </a:stretch>
        </p:blipFill>
        <p:spPr>
          <a:xfrm>
            <a:off x="898657" y="4656556"/>
            <a:ext cx="454347" cy="428628"/>
          </a:xfrm>
          <a:prstGeom prst="rect">
            <a:avLst/>
          </a:prstGeom>
        </p:spPr>
      </p:pic>
      <p:sp>
        <p:nvSpPr>
          <p:cNvPr id="7" name="6 CuadroTexto"/>
          <p:cNvSpPr txBox="1"/>
          <p:nvPr/>
        </p:nvSpPr>
        <p:spPr>
          <a:xfrm>
            <a:off x="1357290" y="4059800"/>
            <a:ext cx="6858048" cy="461665"/>
          </a:xfrm>
          <a:prstGeom prst="rect">
            <a:avLst/>
          </a:prstGeom>
          <a:gradFill flip="none" rotWithShape="1">
            <a:gsLst>
              <a:gs pos="0">
                <a:srgbClr val="FF9933">
                  <a:shade val="30000"/>
                  <a:satMod val="115000"/>
                </a:srgbClr>
              </a:gs>
              <a:gs pos="50000">
                <a:srgbClr val="FF9933">
                  <a:shade val="67500"/>
                  <a:satMod val="115000"/>
                </a:srgbClr>
              </a:gs>
              <a:gs pos="100000">
                <a:srgbClr val="FF9933">
                  <a:shade val="100000"/>
                  <a:satMod val="115000"/>
                </a:srgbClr>
              </a:gs>
            </a:gsLst>
            <a:path path="circle">
              <a:fillToRect r="100000" b="100000"/>
            </a:path>
            <a:tileRect l="-100000" t="-100000"/>
          </a:gra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MX" sz="2400" dirty="0" smtClean="0">
                <a:solidFill>
                  <a:schemeClr val="tx1"/>
                </a:solidFill>
              </a:rPr>
              <a:t>…</a:t>
            </a:r>
            <a:r>
              <a:rPr lang="es-MX" sz="2400" dirty="0" err="1" smtClean="0">
                <a:solidFill>
                  <a:schemeClr val="tx1"/>
                </a:solidFill>
              </a:rPr>
              <a:t>is</a:t>
            </a:r>
            <a:r>
              <a:rPr lang="es-MX" sz="2400" dirty="0" smtClean="0">
                <a:solidFill>
                  <a:schemeClr val="tx1"/>
                </a:solidFill>
              </a:rPr>
              <a:t>/ are OK.</a:t>
            </a:r>
            <a:endParaRPr lang="es-MX" sz="2400" dirty="0">
              <a:solidFill>
                <a:schemeClr val="tx1"/>
              </a:solidFill>
            </a:endParaRPr>
          </a:p>
        </p:txBody>
      </p:sp>
      <p:pic>
        <p:nvPicPr>
          <p:cNvPr id="8" name="7 Imagen" descr="thinkin.gif"/>
          <p:cNvPicPr>
            <a:picLocks noChangeAspect="1"/>
          </p:cNvPicPr>
          <p:nvPr/>
        </p:nvPicPr>
        <p:blipFill>
          <a:blip r:embed="rId3"/>
          <a:stretch>
            <a:fillRect/>
          </a:stretch>
        </p:blipFill>
        <p:spPr>
          <a:xfrm>
            <a:off x="899592" y="4114402"/>
            <a:ext cx="425544" cy="466726"/>
          </a:xfrm>
          <a:prstGeom prst="rect">
            <a:avLst/>
          </a:prstGeom>
        </p:spPr>
      </p:pic>
      <p:sp>
        <p:nvSpPr>
          <p:cNvPr id="9" name="8 CuadroTexto"/>
          <p:cNvSpPr txBox="1"/>
          <p:nvPr/>
        </p:nvSpPr>
        <p:spPr>
          <a:xfrm>
            <a:off x="1357290" y="3573016"/>
            <a:ext cx="6858048" cy="461665"/>
          </a:xfrm>
          <a:prstGeom prst="rect">
            <a:avLst/>
          </a:prstGeom>
          <a:gradFill flip="none" rotWithShape="1">
            <a:gsLst>
              <a:gs pos="0">
                <a:srgbClr val="FFFF00">
                  <a:shade val="30000"/>
                  <a:satMod val="115000"/>
                </a:srgbClr>
              </a:gs>
              <a:gs pos="50000">
                <a:srgbClr val="FFFF00">
                  <a:shade val="67500"/>
                  <a:satMod val="115000"/>
                </a:srgbClr>
              </a:gs>
              <a:gs pos="100000">
                <a:srgbClr val="FFFF00">
                  <a:shade val="100000"/>
                  <a:satMod val="115000"/>
                </a:srgbClr>
              </a:gs>
            </a:gsLst>
            <a:path path="circle">
              <a:fillToRect r="100000" b="100000"/>
            </a:path>
            <a:tileRect l="-100000" t="-100000"/>
          </a:gra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MX" sz="2400" dirty="0" smtClean="0">
                <a:solidFill>
                  <a:schemeClr val="tx1"/>
                </a:solidFill>
              </a:rPr>
              <a:t>I quite </a:t>
            </a:r>
            <a:r>
              <a:rPr lang="es-MX" sz="2400" dirty="0" err="1" smtClean="0">
                <a:solidFill>
                  <a:schemeClr val="tx1"/>
                </a:solidFill>
              </a:rPr>
              <a:t>like</a:t>
            </a:r>
            <a:r>
              <a:rPr lang="es-MX" sz="2400" dirty="0" smtClean="0">
                <a:solidFill>
                  <a:schemeClr val="tx1"/>
                </a:solidFill>
              </a:rPr>
              <a:t>…</a:t>
            </a:r>
            <a:endParaRPr lang="es-MX" sz="2400" dirty="0">
              <a:solidFill>
                <a:schemeClr val="tx1"/>
              </a:solidFill>
            </a:endParaRPr>
          </a:p>
        </p:txBody>
      </p:sp>
      <p:pic>
        <p:nvPicPr>
          <p:cNvPr id="10" name="9 Imagen" descr="a ver.gif"/>
          <p:cNvPicPr>
            <a:picLocks noChangeAspect="1"/>
          </p:cNvPicPr>
          <p:nvPr/>
        </p:nvPicPr>
        <p:blipFill>
          <a:blip r:embed="rId4"/>
          <a:stretch>
            <a:fillRect/>
          </a:stretch>
        </p:blipFill>
        <p:spPr>
          <a:xfrm>
            <a:off x="844438" y="3501008"/>
            <a:ext cx="491293" cy="500066"/>
          </a:xfrm>
          <a:prstGeom prst="rect">
            <a:avLst/>
          </a:prstGeom>
        </p:spPr>
      </p:pic>
      <p:sp>
        <p:nvSpPr>
          <p:cNvPr id="11" name="10 CuadroTexto"/>
          <p:cNvSpPr txBox="1"/>
          <p:nvPr/>
        </p:nvSpPr>
        <p:spPr>
          <a:xfrm>
            <a:off x="1357290" y="3068960"/>
            <a:ext cx="6858048" cy="461665"/>
          </a:xfrm>
          <a:prstGeom prst="rect">
            <a:avLst/>
          </a:prstGeom>
          <a:gradFill flip="none" rotWithShape="1">
            <a:gsLst>
              <a:gs pos="0">
                <a:srgbClr val="CCFF33">
                  <a:shade val="30000"/>
                  <a:satMod val="115000"/>
                </a:srgbClr>
              </a:gs>
              <a:gs pos="50000">
                <a:srgbClr val="CCFF33">
                  <a:shade val="67500"/>
                  <a:satMod val="115000"/>
                </a:srgbClr>
              </a:gs>
              <a:gs pos="100000">
                <a:srgbClr val="CCFF33">
                  <a:shade val="100000"/>
                  <a:satMod val="115000"/>
                </a:srgbClr>
              </a:gs>
            </a:gsLst>
            <a:path path="circle">
              <a:fillToRect r="100000" b="100000"/>
            </a:path>
            <a:tileRect l="-100000" t="-100000"/>
          </a:gra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MX" sz="2400" dirty="0" smtClean="0">
                <a:solidFill>
                  <a:schemeClr val="tx1"/>
                </a:solidFill>
              </a:rPr>
              <a:t>I </a:t>
            </a:r>
            <a:r>
              <a:rPr lang="es-MX" sz="2400" dirty="0" err="1" smtClean="0">
                <a:solidFill>
                  <a:schemeClr val="tx1"/>
                </a:solidFill>
              </a:rPr>
              <a:t>like</a:t>
            </a:r>
            <a:r>
              <a:rPr lang="es-MX" sz="2400" dirty="0" smtClean="0">
                <a:solidFill>
                  <a:schemeClr val="tx1"/>
                </a:solidFill>
              </a:rPr>
              <a:t>…… </a:t>
            </a:r>
            <a:endParaRPr lang="es-MX" sz="2400" dirty="0">
              <a:solidFill>
                <a:schemeClr val="tx1"/>
              </a:solidFill>
            </a:endParaRPr>
          </a:p>
        </p:txBody>
      </p:sp>
      <p:sp>
        <p:nvSpPr>
          <p:cNvPr id="12" name="11 CuadroTexto"/>
          <p:cNvSpPr txBox="1"/>
          <p:nvPr/>
        </p:nvSpPr>
        <p:spPr>
          <a:xfrm>
            <a:off x="1357290" y="2564904"/>
            <a:ext cx="6858048" cy="461665"/>
          </a:xfrm>
          <a:prstGeom prst="rect">
            <a:avLst/>
          </a:prstGeom>
          <a:gradFill flip="none" rotWithShape="1">
            <a:gsLst>
              <a:gs pos="0">
                <a:srgbClr val="66FF33">
                  <a:shade val="30000"/>
                  <a:satMod val="115000"/>
                </a:srgbClr>
              </a:gs>
              <a:gs pos="50000">
                <a:srgbClr val="66FF33">
                  <a:shade val="67500"/>
                  <a:satMod val="115000"/>
                </a:srgbClr>
              </a:gs>
              <a:gs pos="100000">
                <a:srgbClr val="66FF33">
                  <a:shade val="100000"/>
                  <a:satMod val="115000"/>
                </a:srgbClr>
              </a:gs>
            </a:gsLst>
            <a:path path="circle">
              <a:fillToRect l="50000" t="50000" r="50000" b="50000"/>
            </a:path>
            <a:tileRect/>
          </a:gra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MX" sz="2400" dirty="0" smtClean="0">
                <a:solidFill>
                  <a:schemeClr val="tx1"/>
                </a:solidFill>
              </a:rPr>
              <a:t>I </a:t>
            </a:r>
            <a:r>
              <a:rPr lang="es-MX" sz="2400" dirty="0" err="1" smtClean="0">
                <a:solidFill>
                  <a:schemeClr val="tx1"/>
                </a:solidFill>
              </a:rPr>
              <a:t>really</a:t>
            </a:r>
            <a:r>
              <a:rPr lang="es-MX" sz="2400" dirty="0" smtClean="0">
                <a:solidFill>
                  <a:schemeClr val="tx1"/>
                </a:solidFill>
              </a:rPr>
              <a:t> </a:t>
            </a:r>
            <a:r>
              <a:rPr lang="es-MX" sz="2400" dirty="0" err="1" smtClean="0">
                <a:solidFill>
                  <a:schemeClr val="tx1"/>
                </a:solidFill>
              </a:rPr>
              <a:t>like</a:t>
            </a:r>
            <a:r>
              <a:rPr lang="es-MX" sz="2400" dirty="0" smtClean="0">
                <a:solidFill>
                  <a:schemeClr val="tx1"/>
                </a:solidFill>
              </a:rPr>
              <a:t>…</a:t>
            </a:r>
            <a:endParaRPr lang="es-MX" sz="2400" dirty="0">
              <a:solidFill>
                <a:schemeClr val="tx1"/>
              </a:solidFill>
            </a:endParaRPr>
          </a:p>
        </p:txBody>
      </p:sp>
      <p:pic>
        <p:nvPicPr>
          <p:cNvPr id="13" name="12 Imagen" descr="Imagen3.gif"/>
          <p:cNvPicPr>
            <a:picLocks noChangeAspect="1"/>
          </p:cNvPicPr>
          <p:nvPr/>
        </p:nvPicPr>
        <p:blipFill>
          <a:blip r:embed="rId5"/>
          <a:stretch>
            <a:fillRect/>
          </a:stretch>
        </p:blipFill>
        <p:spPr>
          <a:xfrm>
            <a:off x="903663" y="3109959"/>
            <a:ext cx="427977" cy="463057"/>
          </a:xfrm>
          <a:prstGeom prst="rect">
            <a:avLst/>
          </a:prstGeom>
        </p:spPr>
      </p:pic>
      <p:sp>
        <p:nvSpPr>
          <p:cNvPr id="14" name="13 CuadroTexto"/>
          <p:cNvSpPr txBox="1"/>
          <p:nvPr/>
        </p:nvSpPr>
        <p:spPr>
          <a:xfrm>
            <a:off x="1357290" y="2060848"/>
            <a:ext cx="6858048" cy="461665"/>
          </a:xfrm>
          <a:prstGeom prst="rect">
            <a:avLst/>
          </a:prstGeom>
          <a:gradFill flip="none" rotWithShape="1">
            <a:gsLst>
              <a:gs pos="0">
                <a:srgbClr val="66FFFF">
                  <a:shade val="30000"/>
                  <a:satMod val="115000"/>
                </a:srgbClr>
              </a:gs>
              <a:gs pos="50000">
                <a:srgbClr val="66FFFF">
                  <a:shade val="67500"/>
                  <a:satMod val="115000"/>
                </a:srgbClr>
              </a:gs>
              <a:gs pos="100000">
                <a:srgbClr val="66FFFF">
                  <a:shade val="100000"/>
                  <a:satMod val="115000"/>
                </a:srgbClr>
              </a:gs>
            </a:gsLst>
            <a:path path="circle">
              <a:fillToRect l="50000" t="50000" r="50000" b="50000"/>
            </a:path>
            <a:tileRect/>
          </a:gradFill>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es-MX" sz="2400" dirty="0" smtClean="0">
                <a:solidFill>
                  <a:schemeClr val="tx1"/>
                </a:solidFill>
              </a:rPr>
              <a:t>I </a:t>
            </a:r>
            <a:r>
              <a:rPr lang="es-MX" sz="2400" dirty="0" err="1" smtClean="0">
                <a:solidFill>
                  <a:schemeClr val="tx1"/>
                </a:solidFill>
              </a:rPr>
              <a:t>love</a:t>
            </a:r>
            <a:r>
              <a:rPr lang="es-MX" sz="2400" dirty="0" smtClean="0">
                <a:solidFill>
                  <a:schemeClr val="tx1"/>
                </a:solidFill>
              </a:rPr>
              <a:t>…</a:t>
            </a:r>
            <a:endParaRPr lang="es-MX" sz="2400" dirty="0">
              <a:solidFill>
                <a:schemeClr val="tx1"/>
              </a:solidFill>
            </a:endParaRPr>
          </a:p>
        </p:txBody>
      </p:sp>
      <p:pic>
        <p:nvPicPr>
          <p:cNvPr id="15" name="14 Imagen" descr="cacheton.gif"/>
          <p:cNvPicPr>
            <a:picLocks noChangeAspect="1"/>
          </p:cNvPicPr>
          <p:nvPr/>
        </p:nvPicPr>
        <p:blipFill>
          <a:blip r:embed="rId6"/>
          <a:stretch>
            <a:fillRect/>
          </a:stretch>
        </p:blipFill>
        <p:spPr>
          <a:xfrm>
            <a:off x="895327" y="2132856"/>
            <a:ext cx="390525" cy="333375"/>
          </a:xfrm>
          <a:prstGeom prst="rect">
            <a:avLst/>
          </a:prstGeom>
        </p:spPr>
      </p:pic>
      <p:pic>
        <p:nvPicPr>
          <p:cNvPr id="16" name="15 Imagen" descr="000203F6.gif"/>
          <p:cNvPicPr>
            <a:picLocks noChangeAspect="1"/>
          </p:cNvPicPr>
          <p:nvPr/>
        </p:nvPicPr>
        <p:blipFill>
          <a:blip r:embed="rId7"/>
          <a:stretch>
            <a:fillRect/>
          </a:stretch>
        </p:blipFill>
        <p:spPr>
          <a:xfrm>
            <a:off x="928662" y="5157192"/>
            <a:ext cx="439615" cy="381000"/>
          </a:xfrm>
          <a:prstGeom prst="rect">
            <a:avLst/>
          </a:prstGeom>
        </p:spPr>
      </p:pic>
      <p:pic>
        <p:nvPicPr>
          <p:cNvPr id="17" name="16 Imagen" descr="36_1_11.gif"/>
          <p:cNvPicPr>
            <a:picLocks noChangeAspect="1"/>
          </p:cNvPicPr>
          <p:nvPr/>
        </p:nvPicPr>
        <p:blipFill>
          <a:blip r:embed="rId8"/>
          <a:stretch>
            <a:fillRect/>
          </a:stretch>
        </p:blipFill>
        <p:spPr>
          <a:xfrm>
            <a:off x="857224" y="2568893"/>
            <a:ext cx="500067" cy="500067"/>
          </a:xfrm>
          <a:prstGeom prst="rect">
            <a:avLst/>
          </a:prstGeom>
        </p:spPr>
      </p:pic>
    </p:spTree>
    <p:extLst>
      <p:ext uri="{BB962C8B-B14F-4D97-AF65-F5344CB8AC3E}">
        <p14:creationId xmlns:p14="http://schemas.microsoft.com/office/powerpoint/2010/main" val="26477345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548680"/>
            <a:ext cx="7772400" cy="1362075"/>
          </a:xfrm>
        </p:spPr>
        <p:txBody>
          <a:bodyPr/>
          <a:lstStyle/>
          <a:p>
            <a:r>
              <a:rPr lang="es-MX" dirty="0" err="1" smtClean="0"/>
              <a:t>Verb</a:t>
            </a:r>
            <a:r>
              <a:rPr lang="es-MX" dirty="0" smtClean="0"/>
              <a:t> + -</a:t>
            </a:r>
            <a:r>
              <a:rPr lang="es-MX" dirty="0" err="1" smtClean="0"/>
              <a:t>ing</a:t>
            </a:r>
            <a:endParaRPr lang="es-MX" dirty="0"/>
          </a:p>
        </p:txBody>
      </p:sp>
      <p:graphicFrame>
        <p:nvGraphicFramePr>
          <p:cNvPr id="4" name="3 Tabla"/>
          <p:cNvGraphicFramePr>
            <a:graphicFrameLocks noGrp="1"/>
          </p:cNvGraphicFramePr>
          <p:nvPr>
            <p:extLst>
              <p:ext uri="{D42A27DB-BD31-4B8C-83A1-F6EECF244321}">
                <p14:modId xmlns:p14="http://schemas.microsoft.com/office/powerpoint/2010/main" val="2606855964"/>
              </p:ext>
            </p:extLst>
          </p:nvPr>
        </p:nvGraphicFramePr>
        <p:xfrm>
          <a:off x="357158" y="1700808"/>
          <a:ext cx="8358246" cy="2889256"/>
        </p:xfrm>
        <a:graphic>
          <a:graphicData uri="http://schemas.openxmlformats.org/drawingml/2006/table">
            <a:tbl>
              <a:tblPr firstRow="1" bandRow="1">
                <a:tableStyleId>{E269D01E-BC32-4049-B463-5C60D7B0CCD2}</a:tableStyleId>
              </a:tblPr>
              <a:tblGrid>
                <a:gridCol w="4179123"/>
                <a:gridCol w="4179123"/>
              </a:tblGrid>
              <a:tr h="584254">
                <a:tc>
                  <a:txBody>
                    <a:bodyPr/>
                    <a:lstStyle/>
                    <a:p>
                      <a:pPr algn="ctr"/>
                      <a:r>
                        <a:rPr lang="es-MX" sz="2400" dirty="0" err="1" smtClean="0"/>
                        <a:t>Verb</a:t>
                      </a:r>
                      <a:r>
                        <a:rPr lang="es-MX" sz="2400" baseline="0" dirty="0" smtClean="0"/>
                        <a:t> + </a:t>
                      </a:r>
                      <a:r>
                        <a:rPr lang="es-MX" sz="2400" baseline="0" dirty="0" err="1" smtClean="0"/>
                        <a:t>verb</a:t>
                      </a:r>
                      <a:r>
                        <a:rPr lang="es-MX" sz="2400" baseline="0" dirty="0" smtClean="0"/>
                        <a:t> + </a:t>
                      </a:r>
                      <a:r>
                        <a:rPr lang="es-MX" sz="2400" i="1" baseline="0" dirty="0" err="1" smtClean="0"/>
                        <a:t>ing</a:t>
                      </a:r>
                      <a:endParaRPr lang="es-MX" sz="2400" dirty="0"/>
                    </a:p>
                  </a:txBody>
                  <a:tcPr/>
                </a:tc>
                <a:tc>
                  <a:txBody>
                    <a:bodyPr/>
                    <a:lstStyle/>
                    <a:p>
                      <a:pPr algn="ctr"/>
                      <a:r>
                        <a:rPr lang="es-MX" sz="2400" dirty="0" err="1" smtClean="0"/>
                        <a:t>Verb</a:t>
                      </a:r>
                      <a:r>
                        <a:rPr lang="es-MX" sz="2400" dirty="0" smtClean="0"/>
                        <a:t> + </a:t>
                      </a:r>
                      <a:r>
                        <a:rPr lang="es-MX" sz="2400" dirty="0" err="1" smtClean="0"/>
                        <a:t>noun</a:t>
                      </a:r>
                      <a:endParaRPr lang="es-MX" sz="2400" dirty="0"/>
                    </a:p>
                  </a:txBody>
                  <a:tcPr/>
                </a:tc>
              </a:tr>
              <a:tr h="2305002">
                <a:tc>
                  <a:txBody>
                    <a:bodyPr/>
                    <a:lstStyle/>
                    <a:p>
                      <a:r>
                        <a:rPr lang="es-MX" sz="2400" dirty="0" smtClean="0"/>
                        <a:t>I </a:t>
                      </a:r>
                      <a:r>
                        <a:rPr lang="es-MX" sz="2400" dirty="0" err="1" smtClean="0"/>
                        <a:t>love</a:t>
                      </a:r>
                      <a:r>
                        <a:rPr lang="es-MX" sz="2400" dirty="0" smtClean="0"/>
                        <a:t> </a:t>
                      </a:r>
                      <a:r>
                        <a:rPr lang="es-MX" sz="2400" b="1" dirty="0" err="1" smtClean="0"/>
                        <a:t>reading</a:t>
                      </a:r>
                      <a:endParaRPr lang="es-MX" sz="2400" b="1" dirty="0" smtClean="0"/>
                    </a:p>
                    <a:p>
                      <a:r>
                        <a:rPr lang="es-MX" sz="2400" b="0" baseline="0" dirty="0" smtClean="0"/>
                        <a:t>I </a:t>
                      </a:r>
                      <a:r>
                        <a:rPr lang="es-MX" sz="2400" b="0" baseline="0" dirty="0" err="1" smtClean="0"/>
                        <a:t>really</a:t>
                      </a:r>
                      <a:r>
                        <a:rPr lang="es-MX" sz="2400" b="0" baseline="0" dirty="0" smtClean="0"/>
                        <a:t> </a:t>
                      </a:r>
                      <a:r>
                        <a:rPr lang="es-MX" sz="2400" b="0" baseline="0" dirty="0" err="1" smtClean="0"/>
                        <a:t>like</a:t>
                      </a:r>
                      <a:r>
                        <a:rPr lang="es-MX" sz="2400" b="0" baseline="0" dirty="0" smtClean="0"/>
                        <a:t> </a:t>
                      </a:r>
                      <a:r>
                        <a:rPr lang="es-MX" sz="2400" b="1" baseline="0" dirty="0" smtClean="0"/>
                        <a:t>travelling</a:t>
                      </a:r>
                    </a:p>
                    <a:p>
                      <a:r>
                        <a:rPr lang="es-MX" sz="2400" b="1" baseline="0" dirty="0" smtClean="0"/>
                        <a:t>Shopping</a:t>
                      </a:r>
                      <a:r>
                        <a:rPr lang="es-MX" sz="2400" b="0" baseline="0" dirty="0" smtClean="0"/>
                        <a:t> </a:t>
                      </a:r>
                      <a:r>
                        <a:rPr lang="es-MX" sz="2400" b="0" baseline="0" dirty="0" err="1" smtClean="0"/>
                        <a:t>for</a:t>
                      </a:r>
                      <a:r>
                        <a:rPr lang="es-MX" sz="2400" b="0" baseline="0" dirty="0" smtClean="0"/>
                        <a:t> </a:t>
                      </a:r>
                      <a:r>
                        <a:rPr lang="es-MX" sz="2400" b="0" baseline="0" dirty="0" err="1" smtClean="0"/>
                        <a:t>clothes</a:t>
                      </a:r>
                      <a:r>
                        <a:rPr lang="es-MX" sz="2400" b="0" baseline="0" dirty="0" smtClean="0"/>
                        <a:t> </a:t>
                      </a:r>
                      <a:r>
                        <a:rPr lang="es-MX" sz="2400" b="0" baseline="0" dirty="0" err="1" smtClean="0"/>
                        <a:t>is</a:t>
                      </a:r>
                      <a:r>
                        <a:rPr lang="es-MX" sz="2400" b="0" baseline="0" dirty="0" smtClean="0"/>
                        <a:t> OK</a:t>
                      </a:r>
                    </a:p>
                    <a:p>
                      <a:r>
                        <a:rPr lang="es-MX" sz="2400" b="0" baseline="0" dirty="0" smtClean="0"/>
                        <a:t>I </a:t>
                      </a:r>
                      <a:r>
                        <a:rPr lang="es-MX" sz="2400" b="0" baseline="0" dirty="0" err="1" smtClean="0"/>
                        <a:t>don’t</a:t>
                      </a:r>
                      <a:r>
                        <a:rPr lang="es-MX" sz="2400" b="0" baseline="0" dirty="0" smtClean="0"/>
                        <a:t> </a:t>
                      </a:r>
                      <a:r>
                        <a:rPr lang="es-MX" sz="2400" b="0" baseline="0" dirty="0" err="1" smtClean="0"/>
                        <a:t>like</a:t>
                      </a:r>
                      <a:r>
                        <a:rPr lang="es-MX" sz="2400" b="0" baseline="0" dirty="0" smtClean="0"/>
                        <a:t> </a:t>
                      </a:r>
                      <a:r>
                        <a:rPr lang="es-MX" sz="2400" b="1" baseline="0" dirty="0" err="1" smtClean="0"/>
                        <a:t>dancing</a:t>
                      </a:r>
                      <a:endParaRPr lang="es-MX" sz="2400" b="1" baseline="0" dirty="0" smtClean="0"/>
                    </a:p>
                    <a:p>
                      <a:r>
                        <a:rPr lang="es-MX" sz="2400" b="0" baseline="0" dirty="0" smtClean="0"/>
                        <a:t>I </a:t>
                      </a:r>
                      <a:r>
                        <a:rPr lang="es-MX" sz="2400" b="0" baseline="0" dirty="0" err="1" smtClean="0"/>
                        <a:t>hate</a:t>
                      </a:r>
                      <a:r>
                        <a:rPr lang="es-MX" sz="2400" b="0" baseline="0" dirty="0" smtClean="0"/>
                        <a:t> </a:t>
                      </a:r>
                      <a:r>
                        <a:rPr lang="es-MX" sz="2400" b="1" baseline="0" dirty="0" err="1" smtClean="0"/>
                        <a:t>cooking</a:t>
                      </a:r>
                      <a:endParaRPr lang="es-MX" sz="2400" b="0" dirty="0" smtClean="0"/>
                    </a:p>
                  </a:txBody>
                  <a:tcPr/>
                </a:tc>
                <a:tc>
                  <a:txBody>
                    <a:bodyPr/>
                    <a:lstStyle/>
                    <a:p>
                      <a:r>
                        <a:rPr lang="es-MX" sz="2400" dirty="0" smtClean="0"/>
                        <a:t>I </a:t>
                      </a:r>
                      <a:r>
                        <a:rPr lang="es-MX" sz="2400" dirty="0" err="1" smtClean="0"/>
                        <a:t>love</a:t>
                      </a:r>
                      <a:r>
                        <a:rPr lang="es-MX" sz="2400" dirty="0" smtClean="0"/>
                        <a:t> </a:t>
                      </a:r>
                      <a:r>
                        <a:rPr lang="es-MX" sz="2400" b="1" dirty="0" smtClean="0"/>
                        <a:t>rock </a:t>
                      </a:r>
                      <a:r>
                        <a:rPr lang="es-MX" sz="2400" b="1" dirty="0" err="1" smtClean="0"/>
                        <a:t>music</a:t>
                      </a:r>
                      <a:endParaRPr lang="es-MX" sz="2400" b="1" dirty="0" smtClean="0"/>
                    </a:p>
                    <a:p>
                      <a:r>
                        <a:rPr lang="es-MX" sz="2400" b="0" dirty="0" smtClean="0"/>
                        <a:t>I </a:t>
                      </a:r>
                      <a:r>
                        <a:rPr lang="es-MX" sz="2400" b="0" dirty="0" err="1" smtClean="0"/>
                        <a:t>like</a:t>
                      </a:r>
                      <a:r>
                        <a:rPr lang="es-MX" sz="2400" b="0" dirty="0" smtClean="0"/>
                        <a:t> </a:t>
                      </a:r>
                      <a:r>
                        <a:rPr lang="es-MX" sz="2400" b="1" dirty="0" err="1" smtClean="0"/>
                        <a:t>books</a:t>
                      </a:r>
                      <a:endParaRPr lang="es-MX" sz="2400" b="1" dirty="0" smtClean="0"/>
                    </a:p>
                    <a:p>
                      <a:r>
                        <a:rPr lang="es-MX" sz="2400" b="0" dirty="0" smtClean="0"/>
                        <a:t>I quite </a:t>
                      </a:r>
                      <a:r>
                        <a:rPr lang="es-MX" sz="2400" b="0" dirty="0" err="1" smtClean="0"/>
                        <a:t>like</a:t>
                      </a:r>
                      <a:r>
                        <a:rPr lang="es-MX" sz="2400" b="0" dirty="0" smtClean="0"/>
                        <a:t> </a:t>
                      </a:r>
                      <a:r>
                        <a:rPr lang="es-MX" sz="2400" b="1" dirty="0" err="1" smtClean="0"/>
                        <a:t>Italian</a:t>
                      </a:r>
                      <a:r>
                        <a:rPr lang="es-MX" sz="2400" b="1" baseline="0" dirty="0" smtClean="0"/>
                        <a:t> </a:t>
                      </a:r>
                      <a:r>
                        <a:rPr lang="es-MX" sz="2400" b="1" baseline="0" dirty="0" err="1" smtClean="0"/>
                        <a:t>food</a:t>
                      </a:r>
                      <a:endParaRPr lang="es-MX" sz="2400" b="1" baseline="0" dirty="0" smtClean="0"/>
                    </a:p>
                    <a:p>
                      <a:r>
                        <a:rPr lang="es-MX" sz="2400" b="0" baseline="0" dirty="0" smtClean="0"/>
                        <a:t>I </a:t>
                      </a:r>
                      <a:r>
                        <a:rPr lang="es-MX" sz="2400" b="0" baseline="0" dirty="0" err="1" smtClean="0"/>
                        <a:t>don’t</a:t>
                      </a:r>
                      <a:r>
                        <a:rPr lang="es-MX" sz="2400" b="0" baseline="0" dirty="0" smtClean="0"/>
                        <a:t> </a:t>
                      </a:r>
                      <a:r>
                        <a:rPr lang="es-MX" sz="2400" b="0" baseline="0" dirty="0" err="1" smtClean="0"/>
                        <a:t>like</a:t>
                      </a:r>
                      <a:r>
                        <a:rPr lang="es-MX" sz="2400" b="0" baseline="0" dirty="0" smtClean="0"/>
                        <a:t> </a:t>
                      </a:r>
                      <a:r>
                        <a:rPr lang="es-MX" sz="2400" b="1" baseline="0" dirty="0" err="1" smtClean="0"/>
                        <a:t>computer</a:t>
                      </a:r>
                      <a:r>
                        <a:rPr lang="es-MX" sz="2400" b="1" baseline="0" dirty="0" smtClean="0"/>
                        <a:t> </a:t>
                      </a:r>
                      <a:r>
                        <a:rPr lang="es-MX" sz="2400" b="1" baseline="0" dirty="0" err="1" smtClean="0"/>
                        <a:t>games</a:t>
                      </a:r>
                      <a:endParaRPr lang="es-MX" sz="2400" b="0" baseline="0" dirty="0" smtClean="0"/>
                    </a:p>
                    <a:p>
                      <a:r>
                        <a:rPr lang="es-MX" sz="2400" b="0" baseline="0" dirty="0" smtClean="0"/>
                        <a:t>I </a:t>
                      </a:r>
                      <a:r>
                        <a:rPr lang="es-MX" sz="2400" b="0" baseline="0" dirty="0" err="1" smtClean="0"/>
                        <a:t>hate</a:t>
                      </a:r>
                      <a:r>
                        <a:rPr lang="es-MX" sz="2400" b="0" baseline="0" dirty="0" smtClean="0"/>
                        <a:t> </a:t>
                      </a:r>
                      <a:r>
                        <a:rPr lang="es-MX" sz="2400" b="1" baseline="0" dirty="0" err="1" smtClean="0"/>
                        <a:t>football</a:t>
                      </a:r>
                      <a:endParaRPr lang="es-MX" sz="2400" b="0" dirty="0"/>
                    </a:p>
                  </a:txBody>
                  <a:tcPr/>
                </a:tc>
              </a:tr>
            </a:tbl>
          </a:graphicData>
        </a:graphic>
      </p:graphicFrame>
    </p:spTree>
    <p:extLst>
      <p:ext uri="{BB962C8B-B14F-4D97-AF65-F5344CB8AC3E}">
        <p14:creationId xmlns:p14="http://schemas.microsoft.com/office/powerpoint/2010/main" val="2294572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696</Words>
  <Application>Microsoft Office PowerPoint</Application>
  <PresentationFormat>Presentación en pantalla (4:3)</PresentationFormat>
  <Paragraphs>81</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Verb + -ing</vt:lpstr>
      <vt:lpstr>Tips!</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ZIMAPAN</dc:creator>
  <cp:lastModifiedBy>ZIMAPAN</cp:lastModifiedBy>
  <cp:revision>14</cp:revision>
  <dcterms:created xsi:type="dcterms:W3CDTF">2014-03-13T20:18:28Z</dcterms:created>
  <dcterms:modified xsi:type="dcterms:W3CDTF">2014-03-18T13:56:42Z</dcterms:modified>
</cp:coreProperties>
</file>